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0">
  <p:sldMasterIdLst>
    <p:sldMasterId id="2147483684" r:id="rId1"/>
  </p:sldMasterIdLst>
  <p:notesMasterIdLst>
    <p:notesMasterId r:id="rId32"/>
  </p:notesMasterIdLst>
  <p:sldIdLst>
    <p:sldId id="289" r:id="rId2"/>
    <p:sldId id="290" r:id="rId3"/>
    <p:sldId id="291" r:id="rId4"/>
    <p:sldId id="292" r:id="rId5"/>
    <p:sldId id="293" r:id="rId6"/>
    <p:sldId id="295" r:id="rId7"/>
    <p:sldId id="296" r:id="rId8"/>
    <p:sldId id="256" r:id="rId9"/>
    <p:sldId id="257" r:id="rId10"/>
    <p:sldId id="271" r:id="rId11"/>
    <p:sldId id="272" r:id="rId12"/>
    <p:sldId id="297" r:id="rId13"/>
    <p:sldId id="299" r:id="rId14"/>
    <p:sldId id="300" r:id="rId15"/>
    <p:sldId id="301" r:id="rId16"/>
    <p:sldId id="302" r:id="rId17"/>
    <p:sldId id="304" r:id="rId18"/>
    <p:sldId id="267" r:id="rId19"/>
    <p:sldId id="305" r:id="rId20"/>
    <p:sldId id="258" r:id="rId21"/>
    <p:sldId id="309" r:id="rId22"/>
    <p:sldId id="260" r:id="rId23"/>
    <p:sldId id="311" r:id="rId24"/>
    <p:sldId id="263" r:id="rId25"/>
    <p:sldId id="298" r:id="rId26"/>
    <p:sldId id="268" r:id="rId27"/>
    <p:sldId id="306" r:id="rId28"/>
    <p:sldId id="281" r:id="rId29"/>
    <p:sldId id="307" r:id="rId30"/>
    <p:sldId id="308" r:id="rId31"/>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4" autoAdjust="0"/>
    <p:restoredTop sz="85560" autoAdjust="0"/>
  </p:normalViewPr>
  <p:slideViewPr>
    <p:cSldViewPr>
      <p:cViewPr varScale="1">
        <p:scale>
          <a:sx n="67" d="100"/>
          <a:sy n="67" d="100"/>
        </p:scale>
        <p:origin x="1248"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9AFDE4-24B2-49E0-BBBB-77097191EBBE}" type="doc">
      <dgm:prSet loTypeId="urn:microsoft.com/office/officeart/2008/layout/RadialCluster" loCatId="cycle" qsTypeId="urn:microsoft.com/office/officeart/2005/8/quickstyle/simple1" qsCatId="simple" csTypeId="urn:microsoft.com/office/officeart/2005/8/colors/accent0_1" csCatId="mainScheme" phldr="1"/>
      <dgm:spPr/>
      <dgm:t>
        <a:bodyPr/>
        <a:lstStyle/>
        <a:p>
          <a:endParaRPr lang="ru-RU"/>
        </a:p>
      </dgm:t>
    </dgm:pt>
    <dgm:pt modelId="{75F9DF0A-AE52-40F2-AAC9-9E5DB28495BE}">
      <dgm:prSet phldrT="[Текст]" custT="1"/>
      <dgm:spPr/>
      <dgm:t>
        <a:bodyPr/>
        <a:lstStyle/>
        <a:p>
          <a:r>
            <a:rPr lang="kk-KZ" sz="2400" b="1" i="1" dirty="0">
              <a:solidFill>
                <a:schemeClr val="accent6">
                  <a:lumMod val="75000"/>
                </a:schemeClr>
              </a:solidFill>
            </a:rPr>
            <a:t>Механизміне қарай:</a:t>
          </a:r>
          <a:endParaRPr lang="ru-RU" sz="2400" b="1" i="1" dirty="0">
            <a:solidFill>
              <a:schemeClr val="accent6">
                <a:lumMod val="75000"/>
              </a:schemeClr>
            </a:solidFill>
          </a:endParaRPr>
        </a:p>
      </dgm:t>
    </dgm:pt>
    <dgm:pt modelId="{7508E9D4-6FD7-42AD-87FB-13AB96DAAFB5}" type="parTrans" cxnId="{E3FACCFA-4FEA-49B8-A86E-16D91266B3CC}">
      <dgm:prSet/>
      <dgm:spPr/>
      <dgm:t>
        <a:bodyPr/>
        <a:lstStyle/>
        <a:p>
          <a:endParaRPr lang="ru-RU"/>
        </a:p>
      </dgm:t>
    </dgm:pt>
    <dgm:pt modelId="{003C97EB-5B5D-419B-BF57-CA7DF2C33C36}" type="sibTrans" cxnId="{E3FACCFA-4FEA-49B8-A86E-16D91266B3CC}">
      <dgm:prSet/>
      <dgm:spPr/>
      <dgm:t>
        <a:bodyPr/>
        <a:lstStyle/>
        <a:p>
          <a:endParaRPr lang="ru-RU"/>
        </a:p>
      </dgm:t>
    </dgm:pt>
    <dgm:pt modelId="{89CF0A37-186F-468F-B8C5-E275789A0F0F}">
      <dgm:prSet phldrT="[Текст]" custT="1"/>
      <dgm:spPr/>
      <dgm:t>
        <a:bodyPr/>
        <a:lstStyle/>
        <a:p>
          <a:r>
            <a:rPr lang="kk-KZ" sz="2000" dirty="0"/>
            <a:t>адсорбция</a:t>
          </a:r>
          <a:endParaRPr lang="ru-RU" sz="1800" dirty="0"/>
        </a:p>
      </dgm:t>
    </dgm:pt>
    <dgm:pt modelId="{EAAF039B-D937-4D22-B852-E276B29143D5}" type="parTrans" cxnId="{63A5CB63-AE7D-4E9B-99F4-56BED086C4A9}">
      <dgm:prSet/>
      <dgm:spPr/>
      <dgm:t>
        <a:bodyPr/>
        <a:lstStyle/>
        <a:p>
          <a:endParaRPr lang="ru-RU"/>
        </a:p>
      </dgm:t>
    </dgm:pt>
    <dgm:pt modelId="{F47B2560-9C6E-4043-85BA-56552F31225A}" type="sibTrans" cxnId="{63A5CB63-AE7D-4E9B-99F4-56BED086C4A9}">
      <dgm:prSet/>
      <dgm:spPr/>
      <dgm:t>
        <a:bodyPr/>
        <a:lstStyle/>
        <a:p>
          <a:endParaRPr lang="ru-RU"/>
        </a:p>
      </dgm:t>
    </dgm:pt>
    <dgm:pt modelId="{C516B214-1F8D-4943-96A5-76B225797C7A}">
      <dgm:prSet phldrT="[Текст]" custT="1"/>
      <dgm:spPr/>
      <dgm:t>
        <a:bodyPr/>
        <a:lstStyle/>
        <a:p>
          <a:r>
            <a:rPr lang="kk-KZ" sz="2000" dirty="0"/>
            <a:t>абсорбция</a:t>
          </a:r>
          <a:endParaRPr lang="ru-RU" sz="2000" dirty="0"/>
        </a:p>
      </dgm:t>
    </dgm:pt>
    <dgm:pt modelId="{817CFB56-E7DD-4887-A4F1-0B25866CFD79}" type="parTrans" cxnId="{9450FF52-FF4A-4DA5-B0D1-A7207DA5CDC0}">
      <dgm:prSet/>
      <dgm:spPr/>
      <dgm:t>
        <a:bodyPr/>
        <a:lstStyle/>
        <a:p>
          <a:endParaRPr lang="ru-RU"/>
        </a:p>
      </dgm:t>
    </dgm:pt>
    <dgm:pt modelId="{054DBC75-0371-4830-B35C-FA77EA9A2449}" type="sibTrans" cxnId="{9450FF52-FF4A-4DA5-B0D1-A7207DA5CDC0}">
      <dgm:prSet/>
      <dgm:spPr/>
      <dgm:t>
        <a:bodyPr/>
        <a:lstStyle/>
        <a:p>
          <a:endParaRPr lang="ru-RU"/>
        </a:p>
      </dgm:t>
    </dgm:pt>
    <dgm:pt modelId="{8E22A4E8-74D6-494F-88A3-39314A102C41}">
      <dgm:prSet phldrT="[Текст]" custT="1"/>
      <dgm:spPr/>
      <dgm:t>
        <a:bodyPr/>
        <a:lstStyle/>
        <a:p>
          <a:r>
            <a:rPr lang="kk-KZ" sz="2000" dirty="0"/>
            <a:t>хемосорбция</a:t>
          </a:r>
          <a:endParaRPr lang="ru-RU" sz="2000" dirty="0"/>
        </a:p>
      </dgm:t>
    </dgm:pt>
    <dgm:pt modelId="{A8A76E6B-D8D4-42F4-A357-1D4BD270E9C6}" type="parTrans" cxnId="{2F11EC74-C5C8-46E5-8D7F-3D52EDDC1FEC}">
      <dgm:prSet/>
      <dgm:spPr/>
      <dgm:t>
        <a:bodyPr/>
        <a:lstStyle/>
        <a:p>
          <a:endParaRPr lang="ru-RU"/>
        </a:p>
      </dgm:t>
    </dgm:pt>
    <dgm:pt modelId="{2142D3B0-DE5A-4D0E-83E1-C4BDB9E37C64}" type="sibTrans" cxnId="{2F11EC74-C5C8-46E5-8D7F-3D52EDDC1FEC}">
      <dgm:prSet/>
      <dgm:spPr/>
      <dgm:t>
        <a:bodyPr/>
        <a:lstStyle/>
        <a:p>
          <a:endParaRPr lang="ru-RU"/>
        </a:p>
      </dgm:t>
    </dgm:pt>
    <dgm:pt modelId="{74876AA9-ABB6-412B-9FAE-E4B85F44ECE3}" type="pres">
      <dgm:prSet presAssocID="{739AFDE4-24B2-49E0-BBBB-77097191EBBE}" presName="Name0" presStyleCnt="0">
        <dgm:presLayoutVars>
          <dgm:chMax val="1"/>
          <dgm:chPref val="1"/>
          <dgm:dir/>
          <dgm:animOne val="branch"/>
          <dgm:animLvl val="lvl"/>
        </dgm:presLayoutVars>
      </dgm:prSet>
      <dgm:spPr/>
    </dgm:pt>
    <dgm:pt modelId="{2491BFB4-70AC-458C-ACBC-582312CE088D}" type="pres">
      <dgm:prSet presAssocID="{75F9DF0A-AE52-40F2-AAC9-9E5DB28495BE}" presName="singleCycle" presStyleCnt="0"/>
      <dgm:spPr/>
    </dgm:pt>
    <dgm:pt modelId="{286BB4CF-85A5-4055-B2E7-E2CF805C3B0E}" type="pres">
      <dgm:prSet presAssocID="{75F9DF0A-AE52-40F2-AAC9-9E5DB28495BE}" presName="singleCenter" presStyleLbl="node1" presStyleIdx="0" presStyleCnt="4" custScaleX="209659" custLinFactNeighborX="-859" custLinFactNeighborY="-15527">
        <dgm:presLayoutVars>
          <dgm:chMax val="7"/>
          <dgm:chPref val="7"/>
        </dgm:presLayoutVars>
      </dgm:prSet>
      <dgm:spPr/>
    </dgm:pt>
    <dgm:pt modelId="{E8996266-EADA-4930-8A2E-2537D95CCB75}" type="pres">
      <dgm:prSet presAssocID="{EAAF039B-D937-4D22-B852-E276B29143D5}" presName="Name56" presStyleLbl="parChTrans1D2" presStyleIdx="0" presStyleCnt="3"/>
      <dgm:spPr/>
    </dgm:pt>
    <dgm:pt modelId="{42A87B48-C791-43FF-99E2-1671E91BBE81}" type="pres">
      <dgm:prSet presAssocID="{89CF0A37-186F-468F-B8C5-E275789A0F0F}" presName="text0" presStyleLbl="node1" presStyleIdx="1" presStyleCnt="4" custScaleX="189110" custRadScaleRad="112941" custRadScaleInc="-11655">
        <dgm:presLayoutVars>
          <dgm:bulletEnabled val="1"/>
        </dgm:presLayoutVars>
      </dgm:prSet>
      <dgm:spPr/>
    </dgm:pt>
    <dgm:pt modelId="{3D1ADDD0-F677-48AF-9977-FC40E94AA51B}" type="pres">
      <dgm:prSet presAssocID="{817CFB56-E7DD-4887-A4F1-0B25866CFD79}" presName="Name56" presStyleLbl="parChTrans1D2" presStyleIdx="1" presStyleCnt="3"/>
      <dgm:spPr/>
    </dgm:pt>
    <dgm:pt modelId="{FC17F2DE-C16D-45C9-BEED-54458A952BF9}" type="pres">
      <dgm:prSet presAssocID="{C516B214-1F8D-4943-96A5-76B225797C7A}" presName="text0" presStyleLbl="node1" presStyleIdx="2" presStyleCnt="4" custScaleX="207406" custRadScaleRad="108195" custRadScaleInc="12270">
        <dgm:presLayoutVars>
          <dgm:bulletEnabled val="1"/>
        </dgm:presLayoutVars>
      </dgm:prSet>
      <dgm:spPr/>
    </dgm:pt>
    <dgm:pt modelId="{260AF682-5D20-4966-9E56-10334D43EE3B}" type="pres">
      <dgm:prSet presAssocID="{A8A76E6B-D8D4-42F4-A357-1D4BD270E9C6}" presName="Name56" presStyleLbl="parChTrans1D2" presStyleIdx="2" presStyleCnt="3"/>
      <dgm:spPr/>
    </dgm:pt>
    <dgm:pt modelId="{EC233ADA-6E8B-46FD-B27E-FD2C70CB963A}" type="pres">
      <dgm:prSet presAssocID="{8E22A4E8-74D6-494F-88A3-39314A102C41}" presName="text0" presStyleLbl="node1" presStyleIdx="3" presStyleCnt="4" custScaleX="237211" custRadScaleRad="124005" custRadScaleInc="663">
        <dgm:presLayoutVars>
          <dgm:bulletEnabled val="1"/>
        </dgm:presLayoutVars>
      </dgm:prSet>
      <dgm:spPr/>
    </dgm:pt>
  </dgm:ptLst>
  <dgm:cxnLst>
    <dgm:cxn modelId="{A1FD1C0B-1C21-41E3-B407-5740E0D38A65}" type="presOf" srcId="{EAAF039B-D937-4D22-B852-E276B29143D5}" destId="{E8996266-EADA-4930-8A2E-2537D95CCB75}" srcOrd="0" destOrd="0" presId="urn:microsoft.com/office/officeart/2008/layout/RadialCluster"/>
    <dgm:cxn modelId="{63A5CB63-AE7D-4E9B-99F4-56BED086C4A9}" srcId="{75F9DF0A-AE52-40F2-AAC9-9E5DB28495BE}" destId="{89CF0A37-186F-468F-B8C5-E275789A0F0F}" srcOrd="0" destOrd="0" parTransId="{EAAF039B-D937-4D22-B852-E276B29143D5}" sibTransId="{F47B2560-9C6E-4043-85BA-56552F31225A}"/>
    <dgm:cxn modelId="{52F78B4A-939F-48F9-AE1D-0A3351B9D3F4}" type="presOf" srcId="{A8A76E6B-D8D4-42F4-A357-1D4BD270E9C6}" destId="{260AF682-5D20-4966-9E56-10334D43EE3B}" srcOrd="0" destOrd="0" presId="urn:microsoft.com/office/officeart/2008/layout/RadialCluster"/>
    <dgm:cxn modelId="{9450FF52-FF4A-4DA5-B0D1-A7207DA5CDC0}" srcId="{75F9DF0A-AE52-40F2-AAC9-9E5DB28495BE}" destId="{C516B214-1F8D-4943-96A5-76B225797C7A}" srcOrd="1" destOrd="0" parTransId="{817CFB56-E7DD-4887-A4F1-0B25866CFD79}" sibTransId="{054DBC75-0371-4830-B35C-FA77EA9A2449}"/>
    <dgm:cxn modelId="{2F11EC74-C5C8-46E5-8D7F-3D52EDDC1FEC}" srcId="{75F9DF0A-AE52-40F2-AAC9-9E5DB28495BE}" destId="{8E22A4E8-74D6-494F-88A3-39314A102C41}" srcOrd="2" destOrd="0" parTransId="{A8A76E6B-D8D4-42F4-A357-1D4BD270E9C6}" sibTransId="{2142D3B0-DE5A-4D0E-83E1-C4BDB9E37C64}"/>
    <dgm:cxn modelId="{BDD50055-250C-4838-983A-F4162FE00924}" type="presOf" srcId="{C516B214-1F8D-4943-96A5-76B225797C7A}" destId="{FC17F2DE-C16D-45C9-BEED-54458A952BF9}" srcOrd="0" destOrd="0" presId="urn:microsoft.com/office/officeart/2008/layout/RadialCluster"/>
    <dgm:cxn modelId="{D7DF0A7A-3367-49A0-9A0F-88C5F9A15C05}" type="presOf" srcId="{739AFDE4-24B2-49E0-BBBB-77097191EBBE}" destId="{74876AA9-ABB6-412B-9FAE-E4B85F44ECE3}" srcOrd="0" destOrd="0" presId="urn:microsoft.com/office/officeart/2008/layout/RadialCluster"/>
    <dgm:cxn modelId="{695B63AD-3BC3-4B6A-87BA-5A68FAA6660C}" type="presOf" srcId="{817CFB56-E7DD-4887-A4F1-0B25866CFD79}" destId="{3D1ADDD0-F677-48AF-9977-FC40E94AA51B}" srcOrd="0" destOrd="0" presId="urn:microsoft.com/office/officeart/2008/layout/RadialCluster"/>
    <dgm:cxn modelId="{783CFEE7-247B-4FC3-B0A7-6FF608434F23}" type="presOf" srcId="{89CF0A37-186F-468F-B8C5-E275789A0F0F}" destId="{42A87B48-C791-43FF-99E2-1671E91BBE81}" srcOrd="0" destOrd="0" presId="urn:microsoft.com/office/officeart/2008/layout/RadialCluster"/>
    <dgm:cxn modelId="{BF8D59F0-DEDA-480B-881D-FBF11F472192}" type="presOf" srcId="{75F9DF0A-AE52-40F2-AAC9-9E5DB28495BE}" destId="{286BB4CF-85A5-4055-B2E7-E2CF805C3B0E}" srcOrd="0" destOrd="0" presId="urn:microsoft.com/office/officeart/2008/layout/RadialCluster"/>
    <dgm:cxn modelId="{E3FACCFA-4FEA-49B8-A86E-16D91266B3CC}" srcId="{739AFDE4-24B2-49E0-BBBB-77097191EBBE}" destId="{75F9DF0A-AE52-40F2-AAC9-9E5DB28495BE}" srcOrd="0" destOrd="0" parTransId="{7508E9D4-6FD7-42AD-87FB-13AB96DAAFB5}" sibTransId="{003C97EB-5B5D-419B-BF57-CA7DF2C33C36}"/>
    <dgm:cxn modelId="{BD46CDFF-2577-41C1-A9CB-ED0D25DA07E9}" type="presOf" srcId="{8E22A4E8-74D6-494F-88A3-39314A102C41}" destId="{EC233ADA-6E8B-46FD-B27E-FD2C70CB963A}" srcOrd="0" destOrd="0" presId="urn:microsoft.com/office/officeart/2008/layout/RadialCluster"/>
    <dgm:cxn modelId="{A8945E70-74DE-4974-BEBD-09D4180F3A8A}" type="presParOf" srcId="{74876AA9-ABB6-412B-9FAE-E4B85F44ECE3}" destId="{2491BFB4-70AC-458C-ACBC-582312CE088D}" srcOrd="0" destOrd="0" presId="urn:microsoft.com/office/officeart/2008/layout/RadialCluster"/>
    <dgm:cxn modelId="{CE1E1F04-43E5-48DE-B277-2D3039CBCA7C}" type="presParOf" srcId="{2491BFB4-70AC-458C-ACBC-582312CE088D}" destId="{286BB4CF-85A5-4055-B2E7-E2CF805C3B0E}" srcOrd="0" destOrd="0" presId="urn:microsoft.com/office/officeart/2008/layout/RadialCluster"/>
    <dgm:cxn modelId="{3422DAC4-D9CD-4CDC-A61C-D33A885A7816}" type="presParOf" srcId="{2491BFB4-70AC-458C-ACBC-582312CE088D}" destId="{E8996266-EADA-4930-8A2E-2537D95CCB75}" srcOrd="1" destOrd="0" presId="urn:microsoft.com/office/officeart/2008/layout/RadialCluster"/>
    <dgm:cxn modelId="{D42F2A25-BF55-4EC3-9F42-5BEAB9CFD53F}" type="presParOf" srcId="{2491BFB4-70AC-458C-ACBC-582312CE088D}" destId="{42A87B48-C791-43FF-99E2-1671E91BBE81}" srcOrd="2" destOrd="0" presId="urn:microsoft.com/office/officeart/2008/layout/RadialCluster"/>
    <dgm:cxn modelId="{50A1D757-0033-48CA-B008-4EE40CB1CE57}" type="presParOf" srcId="{2491BFB4-70AC-458C-ACBC-582312CE088D}" destId="{3D1ADDD0-F677-48AF-9977-FC40E94AA51B}" srcOrd="3" destOrd="0" presId="urn:microsoft.com/office/officeart/2008/layout/RadialCluster"/>
    <dgm:cxn modelId="{3558835E-EA4E-451D-973B-AAB59D7DEEB7}" type="presParOf" srcId="{2491BFB4-70AC-458C-ACBC-582312CE088D}" destId="{FC17F2DE-C16D-45C9-BEED-54458A952BF9}" srcOrd="4" destOrd="0" presId="urn:microsoft.com/office/officeart/2008/layout/RadialCluster"/>
    <dgm:cxn modelId="{68DC2E36-38B7-4023-A22E-711E6F05D871}" type="presParOf" srcId="{2491BFB4-70AC-458C-ACBC-582312CE088D}" destId="{260AF682-5D20-4966-9E56-10334D43EE3B}" srcOrd="5" destOrd="0" presId="urn:microsoft.com/office/officeart/2008/layout/RadialCluster"/>
    <dgm:cxn modelId="{9A8992B5-DF98-4203-8F42-FFCC35201FC2}" type="presParOf" srcId="{2491BFB4-70AC-458C-ACBC-582312CE088D}" destId="{EC233ADA-6E8B-46FD-B27E-FD2C70CB963A}"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993E56-9096-4233-B6CF-B364A0D4A8C4}"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ru-RU"/>
        </a:p>
      </dgm:t>
    </dgm:pt>
    <dgm:pt modelId="{809412EB-0003-43AB-87CD-341658BD1CD0}">
      <dgm:prSet phldrT="[Текст]" custT="1"/>
      <dgm:spPr/>
      <dgm:t>
        <a:bodyPr/>
        <a:lstStyle/>
        <a:p>
          <a:r>
            <a:rPr lang="kk-KZ" sz="2800" dirty="0">
              <a:latin typeface="Times New Roman" pitchFamily="18" charset="0"/>
              <a:cs typeface="Times New Roman" pitchFamily="18" charset="0"/>
            </a:rPr>
            <a:t>Динамика-лық</a:t>
          </a:r>
          <a:endParaRPr lang="ru-RU" sz="1800" dirty="0">
            <a:latin typeface="Times New Roman" pitchFamily="18" charset="0"/>
            <a:cs typeface="Times New Roman" pitchFamily="18" charset="0"/>
          </a:endParaRPr>
        </a:p>
      </dgm:t>
    </dgm:pt>
    <dgm:pt modelId="{308AB06C-A01E-49E7-B451-5207AADFE255}" type="parTrans" cxnId="{37852121-A61A-45AE-9D07-54D1486495A2}">
      <dgm:prSet/>
      <dgm:spPr/>
      <dgm:t>
        <a:bodyPr/>
        <a:lstStyle/>
        <a:p>
          <a:endParaRPr lang="ru-RU"/>
        </a:p>
      </dgm:t>
    </dgm:pt>
    <dgm:pt modelId="{C8386C62-3854-4BCC-B704-BAA4DC73B6D5}" type="sibTrans" cxnId="{37852121-A61A-45AE-9D07-54D1486495A2}">
      <dgm:prSet/>
      <dgm:spPr/>
      <dgm:t>
        <a:bodyPr/>
        <a:lstStyle/>
        <a:p>
          <a:endParaRPr lang="ru-RU"/>
        </a:p>
      </dgm:t>
    </dgm:pt>
    <dgm:pt modelId="{E8D94609-0100-4321-B119-2A2009A7E53F}">
      <dgm:prSet phldrT="[Текст]"/>
      <dgm:spPr/>
      <dgm:t>
        <a:bodyPr/>
        <a:lstStyle/>
        <a:p>
          <a:r>
            <a:rPr lang="kk-KZ" dirty="0"/>
            <a:t>Статикалық</a:t>
          </a:r>
          <a:endParaRPr lang="ru-RU" dirty="0"/>
        </a:p>
      </dgm:t>
    </dgm:pt>
    <dgm:pt modelId="{8FC38F7A-FE61-4445-8B6F-896FA4D22739}" type="parTrans" cxnId="{FDD96537-D72A-43DC-90D7-86A749DF0872}">
      <dgm:prSet/>
      <dgm:spPr/>
      <dgm:t>
        <a:bodyPr/>
        <a:lstStyle/>
        <a:p>
          <a:endParaRPr lang="ru-RU"/>
        </a:p>
      </dgm:t>
    </dgm:pt>
    <dgm:pt modelId="{58F55D01-8D61-49A7-B5CF-9B54C28AFE10}" type="sibTrans" cxnId="{FDD96537-D72A-43DC-90D7-86A749DF0872}">
      <dgm:prSet/>
      <dgm:spPr/>
      <dgm:t>
        <a:bodyPr/>
        <a:lstStyle/>
        <a:p>
          <a:endParaRPr lang="ru-RU"/>
        </a:p>
      </dgm:t>
    </dgm:pt>
    <dgm:pt modelId="{B7A1F9B7-979D-41AD-90A5-3DD3A85C1819}" type="pres">
      <dgm:prSet presAssocID="{39993E56-9096-4233-B6CF-B364A0D4A8C4}" presName="compositeShape" presStyleCnt="0">
        <dgm:presLayoutVars>
          <dgm:chMax val="2"/>
          <dgm:dir/>
          <dgm:resizeHandles val="exact"/>
        </dgm:presLayoutVars>
      </dgm:prSet>
      <dgm:spPr/>
    </dgm:pt>
    <dgm:pt modelId="{4EFD704D-F46A-4FC2-9348-CBEFF67D3E9D}" type="pres">
      <dgm:prSet presAssocID="{39993E56-9096-4233-B6CF-B364A0D4A8C4}" presName="ribbon" presStyleLbl="node1" presStyleIdx="0" presStyleCnt="1"/>
      <dgm:spPr/>
    </dgm:pt>
    <dgm:pt modelId="{22F7A9C7-CDCB-4880-8CBA-54C2CD28A75E}" type="pres">
      <dgm:prSet presAssocID="{39993E56-9096-4233-B6CF-B364A0D4A8C4}" presName="leftArrowText" presStyleLbl="node1" presStyleIdx="0" presStyleCnt="1" custScaleX="120020">
        <dgm:presLayoutVars>
          <dgm:chMax val="0"/>
          <dgm:bulletEnabled val="1"/>
        </dgm:presLayoutVars>
      </dgm:prSet>
      <dgm:spPr/>
    </dgm:pt>
    <dgm:pt modelId="{BA89A3ED-EFDF-4AEA-84F6-937E37D241D3}" type="pres">
      <dgm:prSet presAssocID="{39993E56-9096-4233-B6CF-B364A0D4A8C4}" presName="rightArrowText" presStyleLbl="node1" presStyleIdx="0" presStyleCnt="1">
        <dgm:presLayoutVars>
          <dgm:chMax val="0"/>
          <dgm:bulletEnabled val="1"/>
        </dgm:presLayoutVars>
      </dgm:prSet>
      <dgm:spPr/>
    </dgm:pt>
  </dgm:ptLst>
  <dgm:cxnLst>
    <dgm:cxn modelId="{37852121-A61A-45AE-9D07-54D1486495A2}" srcId="{39993E56-9096-4233-B6CF-B364A0D4A8C4}" destId="{809412EB-0003-43AB-87CD-341658BD1CD0}" srcOrd="0" destOrd="0" parTransId="{308AB06C-A01E-49E7-B451-5207AADFE255}" sibTransId="{C8386C62-3854-4BCC-B704-BAA4DC73B6D5}"/>
    <dgm:cxn modelId="{35AF6C2F-1AF0-4EE0-8E78-99F3063C740F}" type="presOf" srcId="{809412EB-0003-43AB-87CD-341658BD1CD0}" destId="{22F7A9C7-CDCB-4880-8CBA-54C2CD28A75E}" srcOrd="0" destOrd="0" presId="urn:microsoft.com/office/officeart/2005/8/layout/arrow6"/>
    <dgm:cxn modelId="{FDD96537-D72A-43DC-90D7-86A749DF0872}" srcId="{39993E56-9096-4233-B6CF-B364A0D4A8C4}" destId="{E8D94609-0100-4321-B119-2A2009A7E53F}" srcOrd="1" destOrd="0" parTransId="{8FC38F7A-FE61-4445-8B6F-896FA4D22739}" sibTransId="{58F55D01-8D61-49A7-B5CF-9B54C28AFE10}"/>
    <dgm:cxn modelId="{34893C45-3BD6-4EC6-85FF-7B3B0BEB5DCF}" type="presOf" srcId="{39993E56-9096-4233-B6CF-B364A0D4A8C4}" destId="{B7A1F9B7-979D-41AD-90A5-3DD3A85C1819}" srcOrd="0" destOrd="0" presId="urn:microsoft.com/office/officeart/2005/8/layout/arrow6"/>
    <dgm:cxn modelId="{3A483969-23C9-4E84-933A-B0013080674F}" type="presOf" srcId="{E8D94609-0100-4321-B119-2A2009A7E53F}" destId="{BA89A3ED-EFDF-4AEA-84F6-937E37D241D3}" srcOrd="0" destOrd="0" presId="urn:microsoft.com/office/officeart/2005/8/layout/arrow6"/>
    <dgm:cxn modelId="{B852BE30-E89F-4356-A85C-B661749BDC8A}" type="presParOf" srcId="{B7A1F9B7-979D-41AD-90A5-3DD3A85C1819}" destId="{4EFD704D-F46A-4FC2-9348-CBEFF67D3E9D}" srcOrd="0" destOrd="0" presId="urn:microsoft.com/office/officeart/2005/8/layout/arrow6"/>
    <dgm:cxn modelId="{3BEC82E3-F061-4037-879C-16C2609CA1ED}" type="presParOf" srcId="{B7A1F9B7-979D-41AD-90A5-3DD3A85C1819}" destId="{22F7A9C7-CDCB-4880-8CBA-54C2CD28A75E}" srcOrd="1" destOrd="0" presId="urn:microsoft.com/office/officeart/2005/8/layout/arrow6"/>
    <dgm:cxn modelId="{BCBEB2E6-5694-4461-9189-EC7AC3A95981}" type="presParOf" srcId="{B7A1F9B7-979D-41AD-90A5-3DD3A85C1819}" destId="{BA89A3ED-EFDF-4AEA-84F6-937E37D241D3}" srcOrd="2" destOrd="0" presId="urn:microsoft.com/office/officeart/2005/8/layout/arrow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AD4FD7-2B75-44E0-B2F6-4E07B221B415}" type="doc">
      <dgm:prSet loTypeId="urn:microsoft.com/office/officeart/2008/layout/RadialCluster" loCatId="cycle" qsTypeId="urn:microsoft.com/office/officeart/2005/8/quickstyle/simple5" qsCatId="simple" csTypeId="urn:microsoft.com/office/officeart/2005/8/colors/accent1_2" csCatId="accent1" phldr="1"/>
      <dgm:spPr/>
      <dgm:t>
        <a:bodyPr/>
        <a:lstStyle/>
        <a:p>
          <a:endParaRPr lang="ru-RU"/>
        </a:p>
      </dgm:t>
    </dgm:pt>
    <dgm:pt modelId="{26263638-709C-4136-A27D-C966131A33A9}">
      <dgm:prSet phldrT="[Текст]"/>
      <dgm:spPr/>
      <dgm:t>
        <a:bodyPr/>
        <a:lstStyle/>
        <a:p>
          <a:r>
            <a:rPr lang="kk-KZ" dirty="0"/>
            <a:t>Сорбенттер</a:t>
          </a:r>
          <a:endParaRPr lang="ru-RU" dirty="0"/>
        </a:p>
      </dgm:t>
    </dgm:pt>
    <dgm:pt modelId="{42723A34-80E5-4D91-A328-4A5491879267}" type="parTrans" cxnId="{2242FAD4-FCE9-45B9-8D9B-2AF69E577F31}">
      <dgm:prSet/>
      <dgm:spPr/>
      <dgm:t>
        <a:bodyPr/>
        <a:lstStyle/>
        <a:p>
          <a:endParaRPr lang="ru-RU"/>
        </a:p>
      </dgm:t>
    </dgm:pt>
    <dgm:pt modelId="{5C06AD43-A9E4-4944-BEBF-7A3D869F4C18}" type="sibTrans" cxnId="{2242FAD4-FCE9-45B9-8D9B-2AF69E577F31}">
      <dgm:prSet/>
      <dgm:spPr/>
      <dgm:t>
        <a:bodyPr/>
        <a:lstStyle/>
        <a:p>
          <a:endParaRPr lang="ru-RU"/>
        </a:p>
      </dgm:t>
    </dgm:pt>
    <dgm:pt modelId="{F0B9C900-C977-418E-9A65-2A5FB9C2119A}" type="pres">
      <dgm:prSet presAssocID="{0EAD4FD7-2B75-44E0-B2F6-4E07B221B415}" presName="Name0" presStyleCnt="0">
        <dgm:presLayoutVars>
          <dgm:chMax val="1"/>
          <dgm:chPref val="1"/>
          <dgm:dir/>
          <dgm:animOne val="branch"/>
          <dgm:animLvl val="lvl"/>
        </dgm:presLayoutVars>
      </dgm:prSet>
      <dgm:spPr/>
    </dgm:pt>
    <dgm:pt modelId="{40A0F5C2-B3F0-42CA-A786-CC156F08A73F}" type="pres">
      <dgm:prSet presAssocID="{26263638-709C-4136-A27D-C966131A33A9}" presName="singleCycle" presStyleCnt="0"/>
      <dgm:spPr/>
    </dgm:pt>
    <dgm:pt modelId="{0A974029-90A4-4934-9566-3D00C697C707}" type="pres">
      <dgm:prSet presAssocID="{26263638-709C-4136-A27D-C966131A33A9}" presName="singleCenter" presStyleLbl="node1" presStyleIdx="0" presStyleCnt="1" custAng="0" custScaleX="192265" custScaleY="81110" custLinFactNeighborX="1199" custLinFactNeighborY="-40105">
        <dgm:presLayoutVars>
          <dgm:chMax val="7"/>
          <dgm:chPref val="7"/>
        </dgm:presLayoutVars>
      </dgm:prSet>
      <dgm:spPr/>
    </dgm:pt>
  </dgm:ptLst>
  <dgm:cxnLst>
    <dgm:cxn modelId="{76D24B89-07D2-4C2B-BF56-33BCA0F27C94}" type="presOf" srcId="{26263638-709C-4136-A27D-C966131A33A9}" destId="{0A974029-90A4-4934-9566-3D00C697C707}" srcOrd="0" destOrd="0" presId="urn:microsoft.com/office/officeart/2008/layout/RadialCluster"/>
    <dgm:cxn modelId="{2242FAD4-FCE9-45B9-8D9B-2AF69E577F31}" srcId="{0EAD4FD7-2B75-44E0-B2F6-4E07B221B415}" destId="{26263638-709C-4136-A27D-C966131A33A9}" srcOrd="0" destOrd="0" parTransId="{42723A34-80E5-4D91-A328-4A5491879267}" sibTransId="{5C06AD43-A9E4-4944-BEBF-7A3D869F4C18}"/>
    <dgm:cxn modelId="{2CDEB4F4-33E6-40CD-AB32-CDDF289199EE}" type="presOf" srcId="{0EAD4FD7-2B75-44E0-B2F6-4E07B221B415}" destId="{F0B9C900-C977-418E-9A65-2A5FB9C2119A}" srcOrd="0" destOrd="0" presId="urn:microsoft.com/office/officeart/2008/layout/RadialCluster"/>
    <dgm:cxn modelId="{CC00651C-BE3A-485B-A885-D7D853281288}" type="presParOf" srcId="{F0B9C900-C977-418E-9A65-2A5FB9C2119A}" destId="{40A0F5C2-B3F0-42CA-A786-CC156F08A73F}" srcOrd="0" destOrd="0" presId="urn:microsoft.com/office/officeart/2008/layout/RadialCluster"/>
    <dgm:cxn modelId="{1965191E-81B7-404D-A9E0-C580C06E38EB}" type="presParOf" srcId="{40A0F5C2-B3F0-42CA-A786-CC156F08A73F}" destId="{0A974029-90A4-4934-9566-3D00C697C707}" srcOrd="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F04150-8205-4CA3-A9B3-C1184841E6EA}"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ru-RU"/>
        </a:p>
      </dgm:t>
    </dgm:pt>
    <dgm:pt modelId="{2CB05867-2849-4C43-B142-9BFB85B91B7E}">
      <dgm:prSet phldrT="[Текст]"/>
      <dgm:spPr/>
      <dgm:t>
        <a:bodyPr/>
        <a:lstStyle/>
        <a:p>
          <a:r>
            <a:rPr lang="kk-KZ" dirty="0"/>
            <a:t>табиғи</a:t>
          </a:r>
          <a:endParaRPr lang="ru-RU" dirty="0"/>
        </a:p>
      </dgm:t>
    </dgm:pt>
    <dgm:pt modelId="{D73227B7-D690-4FE3-9468-7F651186CDD0}" type="parTrans" cxnId="{B5E54A4C-B578-4544-B977-05387FA3E8A5}">
      <dgm:prSet/>
      <dgm:spPr/>
      <dgm:t>
        <a:bodyPr/>
        <a:lstStyle/>
        <a:p>
          <a:endParaRPr lang="ru-RU"/>
        </a:p>
      </dgm:t>
    </dgm:pt>
    <dgm:pt modelId="{5699ADDB-468E-4AA6-BBD6-FF9D57733F16}" type="sibTrans" cxnId="{B5E54A4C-B578-4544-B977-05387FA3E8A5}">
      <dgm:prSet/>
      <dgm:spPr/>
      <dgm:t>
        <a:bodyPr/>
        <a:lstStyle/>
        <a:p>
          <a:endParaRPr lang="ru-RU"/>
        </a:p>
      </dgm:t>
    </dgm:pt>
    <dgm:pt modelId="{ABD3DF3C-9E52-4AAA-A595-4780658E6903}">
      <dgm:prSet phldrT="[Текст]"/>
      <dgm:spPr/>
      <dgm:t>
        <a:bodyPr/>
        <a:lstStyle/>
        <a:p>
          <a:r>
            <a:rPr lang="kk-KZ" dirty="0"/>
            <a:t>Активтелген көмір</a:t>
          </a:r>
          <a:endParaRPr lang="ru-RU" dirty="0"/>
        </a:p>
      </dgm:t>
    </dgm:pt>
    <dgm:pt modelId="{46E8DCD6-7B23-4549-B861-5695E67DA0C3}" type="parTrans" cxnId="{0C5C7464-D65A-4BB2-B0A4-255712686702}">
      <dgm:prSet/>
      <dgm:spPr/>
      <dgm:t>
        <a:bodyPr/>
        <a:lstStyle/>
        <a:p>
          <a:endParaRPr lang="ru-RU"/>
        </a:p>
      </dgm:t>
    </dgm:pt>
    <dgm:pt modelId="{C85ECAE5-3D95-4847-AD43-69B63258CCB1}" type="sibTrans" cxnId="{0C5C7464-D65A-4BB2-B0A4-255712686702}">
      <dgm:prSet/>
      <dgm:spPr/>
      <dgm:t>
        <a:bodyPr/>
        <a:lstStyle/>
        <a:p>
          <a:endParaRPr lang="ru-RU"/>
        </a:p>
      </dgm:t>
    </dgm:pt>
    <dgm:pt modelId="{928BCDAF-7CD5-4DA8-8DB2-FE86401AFBB9}">
      <dgm:prSet phldrT="[Текст]"/>
      <dgm:spPr/>
      <dgm:t>
        <a:bodyPr/>
        <a:lstStyle/>
        <a:p>
          <a:r>
            <a:rPr lang="kk-KZ" dirty="0"/>
            <a:t>цеолиттер</a:t>
          </a:r>
          <a:endParaRPr lang="ru-RU" dirty="0"/>
        </a:p>
      </dgm:t>
    </dgm:pt>
    <dgm:pt modelId="{18B0A7B9-E370-4775-813D-4E2BB1775B31}" type="parTrans" cxnId="{5F51E50E-39D8-4780-99FD-40D96F858606}">
      <dgm:prSet/>
      <dgm:spPr/>
      <dgm:t>
        <a:bodyPr/>
        <a:lstStyle/>
        <a:p>
          <a:endParaRPr lang="ru-RU"/>
        </a:p>
      </dgm:t>
    </dgm:pt>
    <dgm:pt modelId="{620430F1-91A9-4571-B787-20783F2ED3E0}" type="sibTrans" cxnId="{5F51E50E-39D8-4780-99FD-40D96F858606}">
      <dgm:prSet/>
      <dgm:spPr/>
      <dgm:t>
        <a:bodyPr/>
        <a:lstStyle/>
        <a:p>
          <a:endParaRPr lang="ru-RU"/>
        </a:p>
      </dgm:t>
    </dgm:pt>
    <dgm:pt modelId="{A7738E68-F5CA-48D9-AAD1-4F5F8A4715DE}">
      <dgm:prSet phldrT="[Текст]"/>
      <dgm:spPr/>
      <dgm:t>
        <a:bodyPr/>
        <a:lstStyle/>
        <a:p>
          <a:r>
            <a:rPr lang="kk-KZ" dirty="0"/>
            <a:t>синтетикалық</a:t>
          </a:r>
          <a:endParaRPr lang="ru-RU" dirty="0"/>
        </a:p>
      </dgm:t>
    </dgm:pt>
    <dgm:pt modelId="{4099DC7B-D52B-4E2F-9933-657318D13A69}" type="parTrans" cxnId="{DCD4799D-9CAC-4FA2-B758-169FBE544519}">
      <dgm:prSet/>
      <dgm:spPr/>
      <dgm:t>
        <a:bodyPr/>
        <a:lstStyle/>
        <a:p>
          <a:endParaRPr lang="ru-RU"/>
        </a:p>
      </dgm:t>
    </dgm:pt>
    <dgm:pt modelId="{0A78B8E1-A5E1-4C07-9205-0B2694EE3828}" type="sibTrans" cxnId="{DCD4799D-9CAC-4FA2-B758-169FBE544519}">
      <dgm:prSet/>
      <dgm:spPr/>
      <dgm:t>
        <a:bodyPr/>
        <a:lstStyle/>
        <a:p>
          <a:endParaRPr lang="ru-RU"/>
        </a:p>
      </dgm:t>
    </dgm:pt>
    <dgm:pt modelId="{9E5C0B18-860B-456F-89B8-861D9B4D477A}">
      <dgm:prSet phldrT="[Текст]"/>
      <dgm:spPr/>
      <dgm:t>
        <a:bodyPr/>
        <a:lstStyle/>
        <a:p>
          <a:r>
            <a:rPr lang="kk-KZ" dirty="0"/>
            <a:t>катиониттер</a:t>
          </a:r>
          <a:endParaRPr lang="ru-RU" dirty="0"/>
        </a:p>
      </dgm:t>
    </dgm:pt>
    <dgm:pt modelId="{9BF02A49-47BB-4BA9-83FF-D314D8BF1BFF}" type="parTrans" cxnId="{FBFA889F-8C1E-4C2E-B1B0-34BF2BE6A36B}">
      <dgm:prSet/>
      <dgm:spPr/>
      <dgm:t>
        <a:bodyPr/>
        <a:lstStyle/>
        <a:p>
          <a:endParaRPr lang="ru-RU"/>
        </a:p>
      </dgm:t>
    </dgm:pt>
    <dgm:pt modelId="{3DDC4625-459C-4AA8-BB77-1675F64C936F}" type="sibTrans" cxnId="{FBFA889F-8C1E-4C2E-B1B0-34BF2BE6A36B}">
      <dgm:prSet/>
      <dgm:spPr/>
      <dgm:t>
        <a:bodyPr/>
        <a:lstStyle/>
        <a:p>
          <a:endParaRPr lang="ru-RU"/>
        </a:p>
      </dgm:t>
    </dgm:pt>
    <dgm:pt modelId="{8529C19B-95EC-45E4-B464-82EFE7966942}">
      <dgm:prSet phldrT="[Текст]"/>
      <dgm:spPr/>
      <dgm:t>
        <a:bodyPr/>
        <a:lstStyle/>
        <a:p>
          <a:r>
            <a:rPr lang="kk-KZ" dirty="0"/>
            <a:t>аниониттер</a:t>
          </a:r>
          <a:endParaRPr lang="ru-RU" dirty="0"/>
        </a:p>
      </dgm:t>
    </dgm:pt>
    <dgm:pt modelId="{C4C34352-B333-4D74-A703-371886BF94D5}" type="parTrans" cxnId="{1D8A03F1-6515-4C52-9C5B-85941530C80E}">
      <dgm:prSet/>
      <dgm:spPr/>
      <dgm:t>
        <a:bodyPr/>
        <a:lstStyle/>
        <a:p>
          <a:endParaRPr lang="ru-RU"/>
        </a:p>
      </dgm:t>
    </dgm:pt>
    <dgm:pt modelId="{BB6008A7-04A6-4F7B-B187-26CB4152746A}" type="sibTrans" cxnId="{1D8A03F1-6515-4C52-9C5B-85941530C80E}">
      <dgm:prSet/>
      <dgm:spPr/>
      <dgm:t>
        <a:bodyPr/>
        <a:lstStyle/>
        <a:p>
          <a:endParaRPr lang="ru-RU"/>
        </a:p>
      </dgm:t>
    </dgm:pt>
    <dgm:pt modelId="{F9F342AB-A2E7-454A-94C9-E2CEA1C1204B}">
      <dgm:prSet/>
      <dgm:spPr/>
      <dgm:t>
        <a:bodyPr/>
        <a:lstStyle/>
        <a:p>
          <a:r>
            <a:rPr lang="kk-KZ" dirty="0"/>
            <a:t>минералдар</a:t>
          </a:r>
          <a:endParaRPr lang="ru-RU" dirty="0"/>
        </a:p>
      </dgm:t>
    </dgm:pt>
    <dgm:pt modelId="{0E694C91-0BD1-48D5-BA77-01A2F3FC9EEE}" type="parTrans" cxnId="{35443F15-B54E-4D0B-9EAF-F54D38A9900A}">
      <dgm:prSet/>
      <dgm:spPr/>
      <dgm:t>
        <a:bodyPr/>
        <a:lstStyle/>
        <a:p>
          <a:endParaRPr lang="ru-RU"/>
        </a:p>
      </dgm:t>
    </dgm:pt>
    <dgm:pt modelId="{C99C246A-0E1D-4FAF-A2A9-AE7FCF2AA697}" type="sibTrans" cxnId="{35443F15-B54E-4D0B-9EAF-F54D38A9900A}">
      <dgm:prSet/>
      <dgm:spPr/>
      <dgm:t>
        <a:bodyPr/>
        <a:lstStyle/>
        <a:p>
          <a:endParaRPr lang="ru-RU"/>
        </a:p>
      </dgm:t>
    </dgm:pt>
    <dgm:pt modelId="{3C81E9CC-D363-4C36-83AC-E0D9E54D99CF}">
      <dgm:prSet/>
      <dgm:spPr/>
      <dgm:t>
        <a:bodyPr/>
        <a:lstStyle/>
        <a:p>
          <a:r>
            <a:rPr lang="kk-KZ" dirty="0"/>
            <a:t>Амфотерлі иониттер</a:t>
          </a:r>
          <a:endParaRPr lang="ru-RU" dirty="0"/>
        </a:p>
      </dgm:t>
    </dgm:pt>
    <dgm:pt modelId="{3B6BDD85-2E60-4421-8446-4963A44470C9}" type="parTrans" cxnId="{DB939336-2252-4AAF-BE11-923A1DB840B2}">
      <dgm:prSet/>
      <dgm:spPr/>
      <dgm:t>
        <a:bodyPr/>
        <a:lstStyle/>
        <a:p>
          <a:endParaRPr lang="ru-RU"/>
        </a:p>
      </dgm:t>
    </dgm:pt>
    <dgm:pt modelId="{FC2C9607-C476-4AF3-AD5E-3FF97847BC19}" type="sibTrans" cxnId="{DB939336-2252-4AAF-BE11-923A1DB840B2}">
      <dgm:prSet/>
      <dgm:spPr/>
      <dgm:t>
        <a:bodyPr/>
        <a:lstStyle/>
        <a:p>
          <a:endParaRPr lang="ru-RU"/>
        </a:p>
      </dgm:t>
    </dgm:pt>
    <dgm:pt modelId="{B4DABCB8-CD0D-49BA-8E46-7E2569AF5CB8}" type="pres">
      <dgm:prSet presAssocID="{39F04150-8205-4CA3-A9B3-C1184841E6EA}" presName="diagram" presStyleCnt="0">
        <dgm:presLayoutVars>
          <dgm:chPref val="1"/>
          <dgm:dir/>
          <dgm:animOne val="branch"/>
          <dgm:animLvl val="lvl"/>
          <dgm:resizeHandles/>
        </dgm:presLayoutVars>
      </dgm:prSet>
      <dgm:spPr/>
    </dgm:pt>
    <dgm:pt modelId="{A875CD70-0DF7-4118-93F2-1134E44959A2}" type="pres">
      <dgm:prSet presAssocID="{2CB05867-2849-4C43-B142-9BFB85B91B7E}" presName="root" presStyleCnt="0"/>
      <dgm:spPr/>
    </dgm:pt>
    <dgm:pt modelId="{FDE18A30-CB58-4F84-8448-3F0BB1708D01}" type="pres">
      <dgm:prSet presAssocID="{2CB05867-2849-4C43-B142-9BFB85B91B7E}" presName="rootComposite" presStyleCnt="0"/>
      <dgm:spPr/>
    </dgm:pt>
    <dgm:pt modelId="{917E1FC5-F50C-4D9E-83C5-5D52E2CA284B}" type="pres">
      <dgm:prSet presAssocID="{2CB05867-2849-4C43-B142-9BFB85B91B7E}" presName="rootText" presStyleLbl="node1" presStyleIdx="0" presStyleCnt="2" custScaleX="125279"/>
      <dgm:spPr/>
    </dgm:pt>
    <dgm:pt modelId="{C064B5D7-C084-4C2E-ADEB-2E5C166B7552}" type="pres">
      <dgm:prSet presAssocID="{2CB05867-2849-4C43-B142-9BFB85B91B7E}" presName="rootConnector" presStyleLbl="node1" presStyleIdx="0" presStyleCnt="2"/>
      <dgm:spPr/>
    </dgm:pt>
    <dgm:pt modelId="{A0A81C10-21BF-44F6-92DE-1FDD1BD6C6EB}" type="pres">
      <dgm:prSet presAssocID="{2CB05867-2849-4C43-B142-9BFB85B91B7E}" presName="childShape" presStyleCnt="0"/>
      <dgm:spPr/>
    </dgm:pt>
    <dgm:pt modelId="{EA733920-5C8D-43DD-8867-B79B823696CA}" type="pres">
      <dgm:prSet presAssocID="{46E8DCD6-7B23-4549-B861-5695E67DA0C3}" presName="Name13" presStyleLbl="parChTrans1D2" presStyleIdx="0" presStyleCnt="6"/>
      <dgm:spPr/>
    </dgm:pt>
    <dgm:pt modelId="{950F0674-E3A3-465F-8557-3D8045BEA0D9}" type="pres">
      <dgm:prSet presAssocID="{ABD3DF3C-9E52-4AAA-A595-4780658E6903}" presName="childText" presStyleLbl="bgAcc1" presStyleIdx="0" presStyleCnt="6">
        <dgm:presLayoutVars>
          <dgm:bulletEnabled val="1"/>
        </dgm:presLayoutVars>
      </dgm:prSet>
      <dgm:spPr/>
    </dgm:pt>
    <dgm:pt modelId="{6826F638-AFCA-4721-88C5-A701A7473CDF}" type="pres">
      <dgm:prSet presAssocID="{18B0A7B9-E370-4775-813D-4E2BB1775B31}" presName="Name13" presStyleLbl="parChTrans1D2" presStyleIdx="1" presStyleCnt="6"/>
      <dgm:spPr/>
    </dgm:pt>
    <dgm:pt modelId="{6C50D841-261D-4C18-BE55-9DAF65BE1AD8}" type="pres">
      <dgm:prSet presAssocID="{928BCDAF-7CD5-4DA8-8DB2-FE86401AFBB9}" presName="childText" presStyleLbl="bgAcc1" presStyleIdx="1" presStyleCnt="6">
        <dgm:presLayoutVars>
          <dgm:bulletEnabled val="1"/>
        </dgm:presLayoutVars>
      </dgm:prSet>
      <dgm:spPr/>
    </dgm:pt>
    <dgm:pt modelId="{8737A96F-2DBA-48E2-8A2F-C3B6476C6CF3}" type="pres">
      <dgm:prSet presAssocID="{0E694C91-0BD1-48D5-BA77-01A2F3FC9EEE}" presName="Name13" presStyleLbl="parChTrans1D2" presStyleIdx="2" presStyleCnt="6"/>
      <dgm:spPr/>
    </dgm:pt>
    <dgm:pt modelId="{E04261CD-4F93-4A7C-A0AA-E9AD9438E99F}" type="pres">
      <dgm:prSet presAssocID="{F9F342AB-A2E7-454A-94C9-E2CEA1C1204B}" presName="childText" presStyleLbl="bgAcc1" presStyleIdx="2" presStyleCnt="6">
        <dgm:presLayoutVars>
          <dgm:bulletEnabled val="1"/>
        </dgm:presLayoutVars>
      </dgm:prSet>
      <dgm:spPr/>
    </dgm:pt>
    <dgm:pt modelId="{6DBAB0E8-4F4B-42E7-B090-B55245531E3C}" type="pres">
      <dgm:prSet presAssocID="{A7738E68-F5CA-48D9-AAD1-4F5F8A4715DE}" presName="root" presStyleCnt="0"/>
      <dgm:spPr/>
    </dgm:pt>
    <dgm:pt modelId="{CB567A55-C10B-44D3-8CEB-9468883537CC}" type="pres">
      <dgm:prSet presAssocID="{A7738E68-F5CA-48D9-AAD1-4F5F8A4715DE}" presName="rootComposite" presStyleCnt="0"/>
      <dgm:spPr/>
    </dgm:pt>
    <dgm:pt modelId="{475AEC12-8696-4112-9548-71A5E0E08D62}" type="pres">
      <dgm:prSet presAssocID="{A7738E68-F5CA-48D9-AAD1-4F5F8A4715DE}" presName="rootText" presStyleLbl="node1" presStyleIdx="1" presStyleCnt="2" custScaleX="126024" custLinFactNeighborX="-94" custLinFactNeighborY="1316"/>
      <dgm:spPr/>
    </dgm:pt>
    <dgm:pt modelId="{C184F03E-D43E-4703-8765-0B3FB9F7EBB6}" type="pres">
      <dgm:prSet presAssocID="{A7738E68-F5CA-48D9-AAD1-4F5F8A4715DE}" presName="rootConnector" presStyleLbl="node1" presStyleIdx="1" presStyleCnt="2"/>
      <dgm:spPr/>
    </dgm:pt>
    <dgm:pt modelId="{D833131C-A57E-4498-9949-2D2D6E7E0688}" type="pres">
      <dgm:prSet presAssocID="{A7738E68-F5CA-48D9-AAD1-4F5F8A4715DE}" presName="childShape" presStyleCnt="0"/>
      <dgm:spPr/>
    </dgm:pt>
    <dgm:pt modelId="{D88361B1-049F-4C24-8D7D-5A6146F462A7}" type="pres">
      <dgm:prSet presAssocID="{9BF02A49-47BB-4BA9-83FF-D314D8BF1BFF}" presName="Name13" presStyleLbl="parChTrans1D2" presStyleIdx="3" presStyleCnt="6"/>
      <dgm:spPr/>
    </dgm:pt>
    <dgm:pt modelId="{9ED6D830-2F57-4467-910A-3659C5052150}" type="pres">
      <dgm:prSet presAssocID="{9E5C0B18-860B-456F-89B8-861D9B4D477A}" presName="childText" presStyleLbl="bgAcc1" presStyleIdx="3" presStyleCnt="6">
        <dgm:presLayoutVars>
          <dgm:bulletEnabled val="1"/>
        </dgm:presLayoutVars>
      </dgm:prSet>
      <dgm:spPr/>
    </dgm:pt>
    <dgm:pt modelId="{4717165B-5A03-44B5-A261-9262A9201C58}" type="pres">
      <dgm:prSet presAssocID="{C4C34352-B333-4D74-A703-371886BF94D5}" presName="Name13" presStyleLbl="parChTrans1D2" presStyleIdx="4" presStyleCnt="6"/>
      <dgm:spPr/>
    </dgm:pt>
    <dgm:pt modelId="{066BC1A4-B4B4-427B-9193-78AE3A866709}" type="pres">
      <dgm:prSet presAssocID="{8529C19B-95EC-45E4-B464-82EFE7966942}" presName="childText" presStyleLbl="bgAcc1" presStyleIdx="4" presStyleCnt="6">
        <dgm:presLayoutVars>
          <dgm:bulletEnabled val="1"/>
        </dgm:presLayoutVars>
      </dgm:prSet>
      <dgm:spPr/>
    </dgm:pt>
    <dgm:pt modelId="{4DA95B03-8697-4E8B-BE8D-66137563742D}" type="pres">
      <dgm:prSet presAssocID="{3B6BDD85-2E60-4421-8446-4963A44470C9}" presName="Name13" presStyleLbl="parChTrans1D2" presStyleIdx="5" presStyleCnt="6"/>
      <dgm:spPr/>
    </dgm:pt>
    <dgm:pt modelId="{53DE8185-255F-4C34-8CC8-00AA9C5AF807}" type="pres">
      <dgm:prSet presAssocID="{3C81E9CC-D363-4C36-83AC-E0D9E54D99CF}" presName="childText" presStyleLbl="bgAcc1" presStyleIdx="5" presStyleCnt="6">
        <dgm:presLayoutVars>
          <dgm:bulletEnabled val="1"/>
        </dgm:presLayoutVars>
      </dgm:prSet>
      <dgm:spPr/>
    </dgm:pt>
  </dgm:ptLst>
  <dgm:cxnLst>
    <dgm:cxn modelId="{98E16C0D-7207-4AD6-B375-8AEA8019AA08}" type="presOf" srcId="{8529C19B-95EC-45E4-B464-82EFE7966942}" destId="{066BC1A4-B4B4-427B-9193-78AE3A866709}" srcOrd="0" destOrd="0" presId="urn:microsoft.com/office/officeart/2005/8/layout/hierarchy3"/>
    <dgm:cxn modelId="{5F51E50E-39D8-4780-99FD-40D96F858606}" srcId="{2CB05867-2849-4C43-B142-9BFB85B91B7E}" destId="{928BCDAF-7CD5-4DA8-8DB2-FE86401AFBB9}" srcOrd="1" destOrd="0" parTransId="{18B0A7B9-E370-4775-813D-4E2BB1775B31}" sibTransId="{620430F1-91A9-4571-B787-20783F2ED3E0}"/>
    <dgm:cxn modelId="{35443F15-B54E-4D0B-9EAF-F54D38A9900A}" srcId="{2CB05867-2849-4C43-B142-9BFB85B91B7E}" destId="{F9F342AB-A2E7-454A-94C9-E2CEA1C1204B}" srcOrd="2" destOrd="0" parTransId="{0E694C91-0BD1-48D5-BA77-01A2F3FC9EEE}" sibTransId="{C99C246A-0E1D-4FAF-A2A9-AE7FCF2AA697}"/>
    <dgm:cxn modelId="{CF8A9119-82B8-48E8-948E-DF36680A54EF}" type="presOf" srcId="{C4C34352-B333-4D74-A703-371886BF94D5}" destId="{4717165B-5A03-44B5-A261-9262A9201C58}" srcOrd="0" destOrd="0" presId="urn:microsoft.com/office/officeart/2005/8/layout/hierarchy3"/>
    <dgm:cxn modelId="{628F741B-69AB-40E3-AD65-2AA77F09A572}" type="presOf" srcId="{A7738E68-F5CA-48D9-AAD1-4F5F8A4715DE}" destId="{C184F03E-D43E-4703-8765-0B3FB9F7EBB6}" srcOrd="1" destOrd="0" presId="urn:microsoft.com/office/officeart/2005/8/layout/hierarchy3"/>
    <dgm:cxn modelId="{DF42AB23-796B-4115-BB27-35CABCB73CC4}" type="presOf" srcId="{0E694C91-0BD1-48D5-BA77-01A2F3FC9EEE}" destId="{8737A96F-2DBA-48E2-8A2F-C3B6476C6CF3}" srcOrd="0" destOrd="0" presId="urn:microsoft.com/office/officeart/2005/8/layout/hierarchy3"/>
    <dgm:cxn modelId="{E164302B-0D75-4C6D-85A3-692E6F59271D}" type="presOf" srcId="{18B0A7B9-E370-4775-813D-4E2BB1775B31}" destId="{6826F638-AFCA-4721-88C5-A701A7473CDF}" srcOrd="0" destOrd="0" presId="urn:microsoft.com/office/officeart/2005/8/layout/hierarchy3"/>
    <dgm:cxn modelId="{22CDAF31-5927-4048-99C1-174710BB2DC0}" type="presOf" srcId="{46E8DCD6-7B23-4549-B861-5695E67DA0C3}" destId="{EA733920-5C8D-43DD-8867-B79B823696CA}" srcOrd="0" destOrd="0" presId="urn:microsoft.com/office/officeart/2005/8/layout/hierarchy3"/>
    <dgm:cxn modelId="{3D1CBA33-5016-44C1-B757-733E0D200355}" type="presOf" srcId="{ABD3DF3C-9E52-4AAA-A595-4780658E6903}" destId="{950F0674-E3A3-465F-8557-3D8045BEA0D9}" srcOrd="0" destOrd="0" presId="urn:microsoft.com/office/officeart/2005/8/layout/hierarchy3"/>
    <dgm:cxn modelId="{E88C6C35-7664-4EBE-9FE7-7E82B7734063}" type="presOf" srcId="{3C81E9CC-D363-4C36-83AC-E0D9E54D99CF}" destId="{53DE8185-255F-4C34-8CC8-00AA9C5AF807}" srcOrd="0" destOrd="0" presId="urn:microsoft.com/office/officeart/2005/8/layout/hierarchy3"/>
    <dgm:cxn modelId="{DB939336-2252-4AAF-BE11-923A1DB840B2}" srcId="{A7738E68-F5CA-48D9-AAD1-4F5F8A4715DE}" destId="{3C81E9CC-D363-4C36-83AC-E0D9E54D99CF}" srcOrd="2" destOrd="0" parTransId="{3B6BDD85-2E60-4421-8446-4963A44470C9}" sibTransId="{FC2C9607-C476-4AF3-AD5E-3FF97847BC19}"/>
    <dgm:cxn modelId="{A5F42837-4CE0-413C-B2C3-E6172DD24126}" type="presOf" srcId="{9BF02A49-47BB-4BA9-83FF-D314D8BF1BFF}" destId="{D88361B1-049F-4C24-8D7D-5A6146F462A7}" srcOrd="0" destOrd="0" presId="urn:microsoft.com/office/officeart/2005/8/layout/hierarchy3"/>
    <dgm:cxn modelId="{0C5C7464-D65A-4BB2-B0A4-255712686702}" srcId="{2CB05867-2849-4C43-B142-9BFB85B91B7E}" destId="{ABD3DF3C-9E52-4AAA-A595-4780658E6903}" srcOrd="0" destOrd="0" parTransId="{46E8DCD6-7B23-4549-B861-5695E67DA0C3}" sibTransId="{C85ECAE5-3D95-4847-AD43-69B63258CCB1}"/>
    <dgm:cxn modelId="{B5E54A4C-B578-4544-B977-05387FA3E8A5}" srcId="{39F04150-8205-4CA3-A9B3-C1184841E6EA}" destId="{2CB05867-2849-4C43-B142-9BFB85B91B7E}" srcOrd="0" destOrd="0" parTransId="{D73227B7-D690-4FE3-9468-7F651186CDD0}" sibTransId="{5699ADDB-468E-4AA6-BBD6-FF9D57733F16}"/>
    <dgm:cxn modelId="{E01E7A6E-4FBD-4903-B7D5-E8084A988542}" type="presOf" srcId="{3B6BDD85-2E60-4421-8446-4963A44470C9}" destId="{4DA95B03-8697-4E8B-BE8D-66137563742D}" srcOrd="0" destOrd="0" presId="urn:microsoft.com/office/officeart/2005/8/layout/hierarchy3"/>
    <dgm:cxn modelId="{0CBB3352-B74A-47B6-88D0-4281FE3D1AFC}" type="presOf" srcId="{A7738E68-F5CA-48D9-AAD1-4F5F8A4715DE}" destId="{475AEC12-8696-4112-9548-71A5E0E08D62}" srcOrd="0" destOrd="0" presId="urn:microsoft.com/office/officeart/2005/8/layout/hierarchy3"/>
    <dgm:cxn modelId="{B0CEC452-BF36-4FB0-A475-4CCDA87F7504}" type="presOf" srcId="{2CB05867-2849-4C43-B142-9BFB85B91B7E}" destId="{917E1FC5-F50C-4D9E-83C5-5D52E2CA284B}" srcOrd="0" destOrd="0" presId="urn:microsoft.com/office/officeart/2005/8/layout/hierarchy3"/>
    <dgm:cxn modelId="{6AA26C76-0002-4C34-9740-11493976A4B2}" type="presOf" srcId="{F9F342AB-A2E7-454A-94C9-E2CEA1C1204B}" destId="{E04261CD-4F93-4A7C-A0AA-E9AD9438E99F}" srcOrd="0" destOrd="0" presId="urn:microsoft.com/office/officeart/2005/8/layout/hierarchy3"/>
    <dgm:cxn modelId="{BE8B7758-58E1-4A95-B6A5-5F6379094579}" type="presOf" srcId="{2CB05867-2849-4C43-B142-9BFB85B91B7E}" destId="{C064B5D7-C084-4C2E-ADEB-2E5C166B7552}" srcOrd="1" destOrd="0" presId="urn:microsoft.com/office/officeart/2005/8/layout/hierarchy3"/>
    <dgm:cxn modelId="{DCD4799D-9CAC-4FA2-B758-169FBE544519}" srcId="{39F04150-8205-4CA3-A9B3-C1184841E6EA}" destId="{A7738E68-F5CA-48D9-AAD1-4F5F8A4715DE}" srcOrd="1" destOrd="0" parTransId="{4099DC7B-D52B-4E2F-9933-657318D13A69}" sibTransId="{0A78B8E1-A5E1-4C07-9205-0B2694EE3828}"/>
    <dgm:cxn modelId="{FBFA889F-8C1E-4C2E-B1B0-34BF2BE6A36B}" srcId="{A7738E68-F5CA-48D9-AAD1-4F5F8A4715DE}" destId="{9E5C0B18-860B-456F-89B8-861D9B4D477A}" srcOrd="0" destOrd="0" parTransId="{9BF02A49-47BB-4BA9-83FF-D314D8BF1BFF}" sibTransId="{3DDC4625-459C-4AA8-BB77-1675F64C936F}"/>
    <dgm:cxn modelId="{1959FDB7-4656-484C-9C34-67D380BCBF7B}" type="presOf" srcId="{39F04150-8205-4CA3-A9B3-C1184841E6EA}" destId="{B4DABCB8-CD0D-49BA-8E46-7E2569AF5CB8}" srcOrd="0" destOrd="0" presId="urn:microsoft.com/office/officeart/2005/8/layout/hierarchy3"/>
    <dgm:cxn modelId="{1D8A03F1-6515-4C52-9C5B-85941530C80E}" srcId="{A7738E68-F5CA-48D9-AAD1-4F5F8A4715DE}" destId="{8529C19B-95EC-45E4-B464-82EFE7966942}" srcOrd="1" destOrd="0" parTransId="{C4C34352-B333-4D74-A703-371886BF94D5}" sibTransId="{BB6008A7-04A6-4F7B-B187-26CB4152746A}"/>
    <dgm:cxn modelId="{E7CDE6F1-C2F1-44DB-AF56-4B63FFEDA202}" type="presOf" srcId="{9E5C0B18-860B-456F-89B8-861D9B4D477A}" destId="{9ED6D830-2F57-4467-910A-3659C5052150}" srcOrd="0" destOrd="0" presId="urn:microsoft.com/office/officeart/2005/8/layout/hierarchy3"/>
    <dgm:cxn modelId="{8FB6FFF4-AD60-4C62-AAE5-5D86706C33AD}" type="presOf" srcId="{928BCDAF-7CD5-4DA8-8DB2-FE86401AFBB9}" destId="{6C50D841-261D-4C18-BE55-9DAF65BE1AD8}" srcOrd="0" destOrd="0" presId="urn:microsoft.com/office/officeart/2005/8/layout/hierarchy3"/>
    <dgm:cxn modelId="{E8146D29-04D6-4317-8272-108F47953A44}" type="presParOf" srcId="{B4DABCB8-CD0D-49BA-8E46-7E2569AF5CB8}" destId="{A875CD70-0DF7-4118-93F2-1134E44959A2}" srcOrd="0" destOrd="0" presId="urn:microsoft.com/office/officeart/2005/8/layout/hierarchy3"/>
    <dgm:cxn modelId="{26B27B9B-46F5-4980-9374-839D852FC7CA}" type="presParOf" srcId="{A875CD70-0DF7-4118-93F2-1134E44959A2}" destId="{FDE18A30-CB58-4F84-8448-3F0BB1708D01}" srcOrd="0" destOrd="0" presId="urn:microsoft.com/office/officeart/2005/8/layout/hierarchy3"/>
    <dgm:cxn modelId="{ED8539F9-C33C-4956-BB20-3D4030A8026A}" type="presParOf" srcId="{FDE18A30-CB58-4F84-8448-3F0BB1708D01}" destId="{917E1FC5-F50C-4D9E-83C5-5D52E2CA284B}" srcOrd="0" destOrd="0" presId="urn:microsoft.com/office/officeart/2005/8/layout/hierarchy3"/>
    <dgm:cxn modelId="{1568C769-F1E2-4605-B638-E85C05E76F2A}" type="presParOf" srcId="{FDE18A30-CB58-4F84-8448-3F0BB1708D01}" destId="{C064B5D7-C084-4C2E-ADEB-2E5C166B7552}" srcOrd="1" destOrd="0" presId="urn:microsoft.com/office/officeart/2005/8/layout/hierarchy3"/>
    <dgm:cxn modelId="{2B51D2C9-C364-4CC8-A1E2-7B1DEEE1E41B}" type="presParOf" srcId="{A875CD70-0DF7-4118-93F2-1134E44959A2}" destId="{A0A81C10-21BF-44F6-92DE-1FDD1BD6C6EB}" srcOrd="1" destOrd="0" presId="urn:microsoft.com/office/officeart/2005/8/layout/hierarchy3"/>
    <dgm:cxn modelId="{4E4D555C-043F-48E4-B7A1-1EB76A9CF6DC}" type="presParOf" srcId="{A0A81C10-21BF-44F6-92DE-1FDD1BD6C6EB}" destId="{EA733920-5C8D-43DD-8867-B79B823696CA}" srcOrd="0" destOrd="0" presId="urn:microsoft.com/office/officeart/2005/8/layout/hierarchy3"/>
    <dgm:cxn modelId="{789586EA-C194-4285-8570-4EB72BAABFB4}" type="presParOf" srcId="{A0A81C10-21BF-44F6-92DE-1FDD1BD6C6EB}" destId="{950F0674-E3A3-465F-8557-3D8045BEA0D9}" srcOrd="1" destOrd="0" presId="urn:microsoft.com/office/officeart/2005/8/layout/hierarchy3"/>
    <dgm:cxn modelId="{63E6E23B-C5AC-4375-BED0-3B1AFF82218B}" type="presParOf" srcId="{A0A81C10-21BF-44F6-92DE-1FDD1BD6C6EB}" destId="{6826F638-AFCA-4721-88C5-A701A7473CDF}" srcOrd="2" destOrd="0" presId="urn:microsoft.com/office/officeart/2005/8/layout/hierarchy3"/>
    <dgm:cxn modelId="{C59298D0-CF63-4EA3-951A-96B09C36775C}" type="presParOf" srcId="{A0A81C10-21BF-44F6-92DE-1FDD1BD6C6EB}" destId="{6C50D841-261D-4C18-BE55-9DAF65BE1AD8}" srcOrd="3" destOrd="0" presId="urn:microsoft.com/office/officeart/2005/8/layout/hierarchy3"/>
    <dgm:cxn modelId="{F5A0DC40-19E9-4F67-B338-64E63BF84499}" type="presParOf" srcId="{A0A81C10-21BF-44F6-92DE-1FDD1BD6C6EB}" destId="{8737A96F-2DBA-48E2-8A2F-C3B6476C6CF3}" srcOrd="4" destOrd="0" presId="urn:microsoft.com/office/officeart/2005/8/layout/hierarchy3"/>
    <dgm:cxn modelId="{D0EE83C3-AA42-4759-8686-BA02EC283269}" type="presParOf" srcId="{A0A81C10-21BF-44F6-92DE-1FDD1BD6C6EB}" destId="{E04261CD-4F93-4A7C-A0AA-E9AD9438E99F}" srcOrd="5" destOrd="0" presId="urn:microsoft.com/office/officeart/2005/8/layout/hierarchy3"/>
    <dgm:cxn modelId="{98BC8BA3-3189-4871-B60C-F41E5577DA86}" type="presParOf" srcId="{B4DABCB8-CD0D-49BA-8E46-7E2569AF5CB8}" destId="{6DBAB0E8-4F4B-42E7-B090-B55245531E3C}" srcOrd="1" destOrd="0" presId="urn:microsoft.com/office/officeart/2005/8/layout/hierarchy3"/>
    <dgm:cxn modelId="{951714E7-6637-425B-A5AA-C0B3F2566A27}" type="presParOf" srcId="{6DBAB0E8-4F4B-42E7-B090-B55245531E3C}" destId="{CB567A55-C10B-44D3-8CEB-9468883537CC}" srcOrd="0" destOrd="0" presId="urn:microsoft.com/office/officeart/2005/8/layout/hierarchy3"/>
    <dgm:cxn modelId="{0D92EC54-75F2-44B5-B1B4-59AA602E7A0A}" type="presParOf" srcId="{CB567A55-C10B-44D3-8CEB-9468883537CC}" destId="{475AEC12-8696-4112-9548-71A5E0E08D62}" srcOrd="0" destOrd="0" presId="urn:microsoft.com/office/officeart/2005/8/layout/hierarchy3"/>
    <dgm:cxn modelId="{C56F2F47-BFE0-4CF7-B2E0-26EA5E009ABE}" type="presParOf" srcId="{CB567A55-C10B-44D3-8CEB-9468883537CC}" destId="{C184F03E-D43E-4703-8765-0B3FB9F7EBB6}" srcOrd="1" destOrd="0" presId="urn:microsoft.com/office/officeart/2005/8/layout/hierarchy3"/>
    <dgm:cxn modelId="{F8122407-79E0-494E-9C8A-92876B1A60D9}" type="presParOf" srcId="{6DBAB0E8-4F4B-42E7-B090-B55245531E3C}" destId="{D833131C-A57E-4498-9949-2D2D6E7E0688}" srcOrd="1" destOrd="0" presId="urn:microsoft.com/office/officeart/2005/8/layout/hierarchy3"/>
    <dgm:cxn modelId="{D8136E6A-0A31-4365-B927-18E5C426556A}" type="presParOf" srcId="{D833131C-A57E-4498-9949-2D2D6E7E0688}" destId="{D88361B1-049F-4C24-8D7D-5A6146F462A7}" srcOrd="0" destOrd="0" presId="urn:microsoft.com/office/officeart/2005/8/layout/hierarchy3"/>
    <dgm:cxn modelId="{51640542-0C9C-4C8D-A2C4-E0C751BB36C8}" type="presParOf" srcId="{D833131C-A57E-4498-9949-2D2D6E7E0688}" destId="{9ED6D830-2F57-4467-910A-3659C5052150}" srcOrd="1" destOrd="0" presId="urn:microsoft.com/office/officeart/2005/8/layout/hierarchy3"/>
    <dgm:cxn modelId="{7FC948D3-F619-4FD0-89CD-7B45225520B7}" type="presParOf" srcId="{D833131C-A57E-4498-9949-2D2D6E7E0688}" destId="{4717165B-5A03-44B5-A261-9262A9201C58}" srcOrd="2" destOrd="0" presId="urn:microsoft.com/office/officeart/2005/8/layout/hierarchy3"/>
    <dgm:cxn modelId="{7AC02920-FCC5-45FB-9711-B1D39B303621}" type="presParOf" srcId="{D833131C-A57E-4498-9949-2D2D6E7E0688}" destId="{066BC1A4-B4B4-427B-9193-78AE3A866709}" srcOrd="3" destOrd="0" presId="urn:microsoft.com/office/officeart/2005/8/layout/hierarchy3"/>
    <dgm:cxn modelId="{775199E3-B82D-4D8A-9BAA-1073D6C40FF6}" type="presParOf" srcId="{D833131C-A57E-4498-9949-2D2D6E7E0688}" destId="{4DA95B03-8697-4E8B-BE8D-66137563742D}" srcOrd="4" destOrd="0" presId="urn:microsoft.com/office/officeart/2005/8/layout/hierarchy3"/>
    <dgm:cxn modelId="{229E7156-3A3A-4243-BF37-75DBD118444D}" type="presParOf" srcId="{D833131C-A57E-4498-9949-2D2D6E7E0688}" destId="{53DE8185-255F-4C34-8CC8-00AA9C5AF807}" srcOrd="5"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6BB4CF-85A5-4055-B2E7-E2CF805C3B0E}">
      <dsp:nvSpPr>
        <dsp:cNvPr id="0" name=""/>
        <dsp:cNvSpPr/>
      </dsp:nvSpPr>
      <dsp:spPr>
        <a:xfrm>
          <a:off x="1295046" y="1150490"/>
          <a:ext cx="2246642" cy="107157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kk-KZ" sz="2400" b="1" i="1" kern="1200" dirty="0">
              <a:solidFill>
                <a:schemeClr val="accent6">
                  <a:lumMod val="75000"/>
                </a:schemeClr>
              </a:solidFill>
            </a:rPr>
            <a:t>Механизміне қарай:</a:t>
          </a:r>
          <a:endParaRPr lang="ru-RU" sz="2400" b="1" i="1" kern="1200" dirty="0">
            <a:solidFill>
              <a:schemeClr val="accent6">
                <a:lumMod val="75000"/>
              </a:schemeClr>
            </a:solidFill>
          </a:endParaRPr>
        </a:p>
      </dsp:txBody>
      <dsp:txXfrm>
        <a:off x="1347356" y="1202800"/>
        <a:ext cx="2142022" cy="966950"/>
      </dsp:txXfrm>
    </dsp:sp>
    <dsp:sp modelId="{E8996266-EADA-4930-8A2E-2537D95CCB75}">
      <dsp:nvSpPr>
        <dsp:cNvPr id="0" name=""/>
        <dsp:cNvSpPr/>
      </dsp:nvSpPr>
      <dsp:spPr>
        <a:xfrm rot="15690666">
          <a:off x="2087456" y="934221"/>
          <a:ext cx="437329" cy="0"/>
        </a:xfrm>
        <a:custGeom>
          <a:avLst/>
          <a:gdLst/>
          <a:ahLst/>
          <a:cxnLst/>
          <a:rect l="0" t="0" r="0" b="0"/>
          <a:pathLst>
            <a:path>
              <a:moveTo>
                <a:pt x="0" y="0"/>
              </a:moveTo>
              <a:lnTo>
                <a:pt x="437329" y="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A87B48-C791-43FF-99E2-1671E91BBE81}">
      <dsp:nvSpPr>
        <dsp:cNvPr id="0" name=""/>
        <dsp:cNvSpPr/>
      </dsp:nvSpPr>
      <dsp:spPr>
        <a:xfrm>
          <a:off x="1541405" y="0"/>
          <a:ext cx="1357718" cy="71795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kk-KZ" sz="2000" kern="1200" dirty="0"/>
            <a:t>адсорбция</a:t>
          </a:r>
          <a:endParaRPr lang="ru-RU" sz="1800" kern="1200" dirty="0"/>
        </a:p>
      </dsp:txBody>
      <dsp:txXfrm>
        <a:off x="1576452" y="35047"/>
        <a:ext cx="1287624" cy="647857"/>
      </dsp:txXfrm>
    </dsp:sp>
    <dsp:sp modelId="{3D1ADDD0-F677-48AF-9977-FC40E94AA51B}">
      <dsp:nvSpPr>
        <dsp:cNvPr id="0" name=""/>
        <dsp:cNvSpPr/>
      </dsp:nvSpPr>
      <dsp:spPr>
        <a:xfrm rot="2795464">
          <a:off x="2789155" y="2538004"/>
          <a:ext cx="869808" cy="0"/>
        </a:xfrm>
        <a:custGeom>
          <a:avLst/>
          <a:gdLst/>
          <a:ahLst/>
          <a:cxnLst/>
          <a:rect l="0" t="0" r="0" b="0"/>
          <a:pathLst>
            <a:path>
              <a:moveTo>
                <a:pt x="0" y="0"/>
              </a:moveTo>
              <a:lnTo>
                <a:pt x="869808" y="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17F2DE-C16D-45C9-BEED-54458A952BF9}">
      <dsp:nvSpPr>
        <dsp:cNvPr id="0" name=""/>
        <dsp:cNvSpPr/>
      </dsp:nvSpPr>
      <dsp:spPr>
        <a:xfrm>
          <a:off x="3117961" y="2853948"/>
          <a:ext cx="1489075" cy="71795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kk-KZ" sz="2000" kern="1200" dirty="0"/>
            <a:t>абсорбция</a:t>
          </a:r>
          <a:endParaRPr lang="ru-RU" sz="2000" kern="1200" dirty="0"/>
        </a:p>
      </dsp:txBody>
      <dsp:txXfrm>
        <a:off x="3153008" y="2888995"/>
        <a:ext cx="1418981" cy="647857"/>
      </dsp:txXfrm>
    </dsp:sp>
    <dsp:sp modelId="{260AF682-5D20-4966-9E56-10334D43EE3B}">
      <dsp:nvSpPr>
        <dsp:cNvPr id="0" name=""/>
        <dsp:cNvSpPr/>
      </dsp:nvSpPr>
      <dsp:spPr>
        <a:xfrm rot="8152381">
          <a:off x="1094946" y="2534581"/>
          <a:ext cx="897725" cy="0"/>
        </a:xfrm>
        <a:custGeom>
          <a:avLst/>
          <a:gdLst/>
          <a:ahLst/>
          <a:cxnLst/>
          <a:rect l="0" t="0" r="0" b="0"/>
          <a:pathLst>
            <a:path>
              <a:moveTo>
                <a:pt x="0" y="0"/>
              </a:moveTo>
              <a:lnTo>
                <a:pt x="897725" y="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233ADA-6E8B-46FD-B27E-FD2C70CB963A}">
      <dsp:nvSpPr>
        <dsp:cNvPr id="0" name=""/>
        <dsp:cNvSpPr/>
      </dsp:nvSpPr>
      <dsp:spPr>
        <a:xfrm>
          <a:off x="0" y="2847102"/>
          <a:ext cx="1703060" cy="71795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kk-KZ" sz="2000" kern="1200" dirty="0"/>
            <a:t>хемосорбция</a:t>
          </a:r>
          <a:endParaRPr lang="ru-RU" sz="2000" kern="1200" dirty="0"/>
        </a:p>
      </dsp:txBody>
      <dsp:txXfrm>
        <a:off x="35047" y="2882149"/>
        <a:ext cx="1632966" cy="6478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FD704D-F46A-4FC2-9348-CBEFF67D3E9D}">
      <dsp:nvSpPr>
        <dsp:cNvPr id="0" name=""/>
        <dsp:cNvSpPr/>
      </dsp:nvSpPr>
      <dsp:spPr>
        <a:xfrm>
          <a:off x="0" y="64294"/>
          <a:ext cx="4143404" cy="1657361"/>
        </a:xfrm>
        <a:prstGeom prst="leftRightRibb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F7A9C7-CDCB-4880-8CBA-54C2CD28A75E}">
      <dsp:nvSpPr>
        <dsp:cNvPr id="0" name=""/>
        <dsp:cNvSpPr/>
      </dsp:nvSpPr>
      <dsp:spPr>
        <a:xfrm>
          <a:off x="360339" y="354332"/>
          <a:ext cx="1641061" cy="81210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marL="0" lvl="0" indent="0" algn="ctr" defTabSz="1244600">
            <a:lnSpc>
              <a:spcPct val="90000"/>
            </a:lnSpc>
            <a:spcBef>
              <a:spcPct val="0"/>
            </a:spcBef>
            <a:spcAft>
              <a:spcPct val="35000"/>
            </a:spcAft>
            <a:buNone/>
          </a:pPr>
          <a:r>
            <a:rPr lang="kk-KZ" sz="2800" kern="1200" dirty="0">
              <a:latin typeface="Times New Roman" pitchFamily="18" charset="0"/>
              <a:cs typeface="Times New Roman" pitchFamily="18" charset="0"/>
            </a:rPr>
            <a:t>Динамика-лық</a:t>
          </a:r>
          <a:endParaRPr lang="ru-RU" sz="1800" kern="1200" dirty="0">
            <a:latin typeface="Times New Roman" pitchFamily="18" charset="0"/>
            <a:cs typeface="Times New Roman" pitchFamily="18" charset="0"/>
          </a:endParaRPr>
        </a:p>
      </dsp:txBody>
      <dsp:txXfrm>
        <a:off x="360339" y="354332"/>
        <a:ext cx="1641061" cy="812107"/>
      </dsp:txXfrm>
    </dsp:sp>
    <dsp:sp modelId="{BA89A3ED-EFDF-4AEA-84F6-937E37D241D3}">
      <dsp:nvSpPr>
        <dsp:cNvPr id="0" name=""/>
        <dsp:cNvSpPr/>
      </dsp:nvSpPr>
      <dsp:spPr>
        <a:xfrm>
          <a:off x="2071702" y="619510"/>
          <a:ext cx="1615927" cy="81210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8900" rIns="0" bIns="95250" numCol="1" spcCol="1270" anchor="ctr" anchorCtr="0">
          <a:noAutofit/>
        </a:bodyPr>
        <a:lstStyle/>
        <a:p>
          <a:pPr marL="0" lvl="0" indent="0" algn="ctr" defTabSz="1111250">
            <a:lnSpc>
              <a:spcPct val="90000"/>
            </a:lnSpc>
            <a:spcBef>
              <a:spcPct val="0"/>
            </a:spcBef>
            <a:spcAft>
              <a:spcPct val="35000"/>
            </a:spcAft>
            <a:buNone/>
          </a:pPr>
          <a:r>
            <a:rPr lang="kk-KZ" sz="2500" kern="1200" dirty="0"/>
            <a:t>Статикалық</a:t>
          </a:r>
          <a:endParaRPr lang="ru-RU" sz="2500" kern="1200" dirty="0"/>
        </a:p>
      </dsp:txBody>
      <dsp:txXfrm>
        <a:off x="2071702" y="619510"/>
        <a:ext cx="1615927" cy="8121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74029-90A4-4934-9566-3D00C697C707}">
      <dsp:nvSpPr>
        <dsp:cNvPr id="0" name=""/>
        <dsp:cNvSpPr/>
      </dsp:nvSpPr>
      <dsp:spPr>
        <a:xfrm>
          <a:off x="1777749" y="0"/>
          <a:ext cx="2439046" cy="102895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6360" tIns="86360" rIns="86360" bIns="86360" numCol="1" spcCol="1270" anchor="ctr" anchorCtr="0">
          <a:noAutofit/>
        </a:bodyPr>
        <a:lstStyle/>
        <a:p>
          <a:pPr marL="0" lvl="0" indent="0" algn="ctr" defTabSz="1511300">
            <a:lnSpc>
              <a:spcPct val="90000"/>
            </a:lnSpc>
            <a:spcBef>
              <a:spcPct val="0"/>
            </a:spcBef>
            <a:spcAft>
              <a:spcPct val="35000"/>
            </a:spcAft>
            <a:buNone/>
          </a:pPr>
          <a:r>
            <a:rPr lang="kk-KZ" sz="3400" kern="1200" dirty="0"/>
            <a:t>Сорбенттер</a:t>
          </a:r>
          <a:endParaRPr lang="ru-RU" sz="3400" kern="1200" dirty="0"/>
        </a:p>
      </dsp:txBody>
      <dsp:txXfrm>
        <a:off x="1827978" y="50229"/>
        <a:ext cx="2338588" cy="9284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E1FC5-F50C-4D9E-83C5-5D52E2CA284B}">
      <dsp:nvSpPr>
        <dsp:cNvPr id="0" name=""/>
        <dsp:cNvSpPr/>
      </dsp:nvSpPr>
      <dsp:spPr>
        <a:xfrm>
          <a:off x="825905" y="2741"/>
          <a:ext cx="2124184" cy="84778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kk-KZ" sz="2600" kern="1200" dirty="0"/>
            <a:t>табиғи</a:t>
          </a:r>
          <a:endParaRPr lang="ru-RU" sz="2600" kern="1200" dirty="0"/>
        </a:p>
      </dsp:txBody>
      <dsp:txXfrm>
        <a:off x="850736" y="27572"/>
        <a:ext cx="2074522" cy="798119"/>
      </dsp:txXfrm>
    </dsp:sp>
    <dsp:sp modelId="{EA733920-5C8D-43DD-8867-B79B823696CA}">
      <dsp:nvSpPr>
        <dsp:cNvPr id="0" name=""/>
        <dsp:cNvSpPr/>
      </dsp:nvSpPr>
      <dsp:spPr>
        <a:xfrm>
          <a:off x="1038324" y="850523"/>
          <a:ext cx="212418" cy="635836"/>
        </a:xfrm>
        <a:custGeom>
          <a:avLst/>
          <a:gdLst/>
          <a:ahLst/>
          <a:cxnLst/>
          <a:rect l="0" t="0" r="0" b="0"/>
          <a:pathLst>
            <a:path>
              <a:moveTo>
                <a:pt x="0" y="0"/>
              </a:moveTo>
              <a:lnTo>
                <a:pt x="0" y="635836"/>
              </a:lnTo>
              <a:lnTo>
                <a:pt x="212418" y="63583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0F0674-E3A3-465F-8557-3D8045BEA0D9}">
      <dsp:nvSpPr>
        <dsp:cNvPr id="0" name=""/>
        <dsp:cNvSpPr/>
      </dsp:nvSpPr>
      <dsp:spPr>
        <a:xfrm>
          <a:off x="1250742" y="1062469"/>
          <a:ext cx="1356450" cy="8477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kk-KZ" sz="1800" kern="1200" dirty="0"/>
            <a:t>Активтелген көмір</a:t>
          </a:r>
          <a:endParaRPr lang="ru-RU" sz="1800" kern="1200" dirty="0"/>
        </a:p>
      </dsp:txBody>
      <dsp:txXfrm>
        <a:off x="1275573" y="1087300"/>
        <a:ext cx="1306788" cy="798119"/>
      </dsp:txXfrm>
    </dsp:sp>
    <dsp:sp modelId="{6826F638-AFCA-4721-88C5-A701A7473CDF}">
      <dsp:nvSpPr>
        <dsp:cNvPr id="0" name=""/>
        <dsp:cNvSpPr/>
      </dsp:nvSpPr>
      <dsp:spPr>
        <a:xfrm>
          <a:off x="1038324" y="850523"/>
          <a:ext cx="212418" cy="1695563"/>
        </a:xfrm>
        <a:custGeom>
          <a:avLst/>
          <a:gdLst/>
          <a:ahLst/>
          <a:cxnLst/>
          <a:rect l="0" t="0" r="0" b="0"/>
          <a:pathLst>
            <a:path>
              <a:moveTo>
                <a:pt x="0" y="0"/>
              </a:moveTo>
              <a:lnTo>
                <a:pt x="0" y="1695563"/>
              </a:lnTo>
              <a:lnTo>
                <a:pt x="212418" y="169556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50D841-261D-4C18-BE55-9DAF65BE1AD8}">
      <dsp:nvSpPr>
        <dsp:cNvPr id="0" name=""/>
        <dsp:cNvSpPr/>
      </dsp:nvSpPr>
      <dsp:spPr>
        <a:xfrm>
          <a:off x="1250742" y="2122196"/>
          <a:ext cx="1356450" cy="8477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kk-KZ" sz="1800" kern="1200" dirty="0"/>
            <a:t>цеолиттер</a:t>
          </a:r>
          <a:endParaRPr lang="ru-RU" sz="1800" kern="1200" dirty="0"/>
        </a:p>
      </dsp:txBody>
      <dsp:txXfrm>
        <a:off x="1275573" y="2147027"/>
        <a:ext cx="1306788" cy="798119"/>
      </dsp:txXfrm>
    </dsp:sp>
    <dsp:sp modelId="{8737A96F-2DBA-48E2-8A2F-C3B6476C6CF3}">
      <dsp:nvSpPr>
        <dsp:cNvPr id="0" name=""/>
        <dsp:cNvSpPr/>
      </dsp:nvSpPr>
      <dsp:spPr>
        <a:xfrm>
          <a:off x="1038324" y="850523"/>
          <a:ext cx="212418" cy="2755290"/>
        </a:xfrm>
        <a:custGeom>
          <a:avLst/>
          <a:gdLst/>
          <a:ahLst/>
          <a:cxnLst/>
          <a:rect l="0" t="0" r="0" b="0"/>
          <a:pathLst>
            <a:path>
              <a:moveTo>
                <a:pt x="0" y="0"/>
              </a:moveTo>
              <a:lnTo>
                <a:pt x="0" y="2755290"/>
              </a:lnTo>
              <a:lnTo>
                <a:pt x="212418" y="275529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4261CD-4F93-4A7C-A0AA-E9AD9438E99F}">
      <dsp:nvSpPr>
        <dsp:cNvPr id="0" name=""/>
        <dsp:cNvSpPr/>
      </dsp:nvSpPr>
      <dsp:spPr>
        <a:xfrm>
          <a:off x="1250742" y="3181923"/>
          <a:ext cx="1356450" cy="8477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kk-KZ" sz="1800" kern="1200" dirty="0"/>
            <a:t>минералдар</a:t>
          </a:r>
          <a:endParaRPr lang="ru-RU" sz="1800" kern="1200" dirty="0"/>
        </a:p>
      </dsp:txBody>
      <dsp:txXfrm>
        <a:off x="1275573" y="3206754"/>
        <a:ext cx="1306788" cy="798119"/>
      </dsp:txXfrm>
    </dsp:sp>
    <dsp:sp modelId="{475AEC12-8696-4112-9548-71A5E0E08D62}">
      <dsp:nvSpPr>
        <dsp:cNvPr id="0" name=""/>
        <dsp:cNvSpPr/>
      </dsp:nvSpPr>
      <dsp:spPr>
        <a:xfrm>
          <a:off x="3372387" y="13898"/>
          <a:ext cx="2136816" cy="84778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kk-KZ" sz="2600" kern="1200" dirty="0"/>
            <a:t>синтетикалық</a:t>
          </a:r>
          <a:endParaRPr lang="ru-RU" sz="2600" kern="1200" dirty="0"/>
        </a:p>
      </dsp:txBody>
      <dsp:txXfrm>
        <a:off x="3397218" y="38729"/>
        <a:ext cx="2087154" cy="798119"/>
      </dsp:txXfrm>
    </dsp:sp>
    <dsp:sp modelId="{D88361B1-049F-4C24-8D7D-5A6146F462A7}">
      <dsp:nvSpPr>
        <dsp:cNvPr id="0" name=""/>
        <dsp:cNvSpPr/>
      </dsp:nvSpPr>
      <dsp:spPr>
        <a:xfrm>
          <a:off x="3586069" y="861680"/>
          <a:ext cx="215275" cy="624679"/>
        </a:xfrm>
        <a:custGeom>
          <a:avLst/>
          <a:gdLst/>
          <a:ahLst/>
          <a:cxnLst/>
          <a:rect l="0" t="0" r="0" b="0"/>
          <a:pathLst>
            <a:path>
              <a:moveTo>
                <a:pt x="0" y="0"/>
              </a:moveTo>
              <a:lnTo>
                <a:pt x="0" y="624679"/>
              </a:lnTo>
              <a:lnTo>
                <a:pt x="215275" y="6246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ED6D830-2F57-4467-910A-3659C5052150}">
      <dsp:nvSpPr>
        <dsp:cNvPr id="0" name=""/>
        <dsp:cNvSpPr/>
      </dsp:nvSpPr>
      <dsp:spPr>
        <a:xfrm>
          <a:off x="3801344" y="1062469"/>
          <a:ext cx="1356450" cy="8477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kk-KZ" sz="1800" kern="1200" dirty="0"/>
            <a:t>катиониттер</a:t>
          </a:r>
          <a:endParaRPr lang="ru-RU" sz="1800" kern="1200" dirty="0"/>
        </a:p>
      </dsp:txBody>
      <dsp:txXfrm>
        <a:off x="3826175" y="1087300"/>
        <a:ext cx="1306788" cy="798119"/>
      </dsp:txXfrm>
    </dsp:sp>
    <dsp:sp modelId="{4717165B-5A03-44B5-A261-9262A9201C58}">
      <dsp:nvSpPr>
        <dsp:cNvPr id="0" name=""/>
        <dsp:cNvSpPr/>
      </dsp:nvSpPr>
      <dsp:spPr>
        <a:xfrm>
          <a:off x="3586069" y="861680"/>
          <a:ext cx="215275" cy="1684406"/>
        </a:xfrm>
        <a:custGeom>
          <a:avLst/>
          <a:gdLst/>
          <a:ahLst/>
          <a:cxnLst/>
          <a:rect l="0" t="0" r="0" b="0"/>
          <a:pathLst>
            <a:path>
              <a:moveTo>
                <a:pt x="0" y="0"/>
              </a:moveTo>
              <a:lnTo>
                <a:pt x="0" y="1684406"/>
              </a:lnTo>
              <a:lnTo>
                <a:pt x="215275" y="168440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BC1A4-B4B4-427B-9193-78AE3A866709}">
      <dsp:nvSpPr>
        <dsp:cNvPr id="0" name=""/>
        <dsp:cNvSpPr/>
      </dsp:nvSpPr>
      <dsp:spPr>
        <a:xfrm>
          <a:off x="3801344" y="2122196"/>
          <a:ext cx="1356450" cy="8477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kk-KZ" sz="1800" kern="1200" dirty="0"/>
            <a:t>аниониттер</a:t>
          </a:r>
          <a:endParaRPr lang="ru-RU" sz="1800" kern="1200" dirty="0"/>
        </a:p>
      </dsp:txBody>
      <dsp:txXfrm>
        <a:off x="3826175" y="2147027"/>
        <a:ext cx="1306788" cy="798119"/>
      </dsp:txXfrm>
    </dsp:sp>
    <dsp:sp modelId="{4DA95B03-8697-4E8B-BE8D-66137563742D}">
      <dsp:nvSpPr>
        <dsp:cNvPr id="0" name=""/>
        <dsp:cNvSpPr/>
      </dsp:nvSpPr>
      <dsp:spPr>
        <a:xfrm>
          <a:off x="3586069" y="861680"/>
          <a:ext cx="215275" cy="2744133"/>
        </a:xfrm>
        <a:custGeom>
          <a:avLst/>
          <a:gdLst/>
          <a:ahLst/>
          <a:cxnLst/>
          <a:rect l="0" t="0" r="0" b="0"/>
          <a:pathLst>
            <a:path>
              <a:moveTo>
                <a:pt x="0" y="0"/>
              </a:moveTo>
              <a:lnTo>
                <a:pt x="0" y="2744133"/>
              </a:lnTo>
              <a:lnTo>
                <a:pt x="215275" y="27441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DE8185-255F-4C34-8CC8-00AA9C5AF807}">
      <dsp:nvSpPr>
        <dsp:cNvPr id="0" name=""/>
        <dsp:cNvSpPr/>
      </dsp:nvSpPr>
      <dsp:spPr>
        <a:xfrm>
          <a:off x="3801344" y="3181923"/>
          <a:ext cx="1356450" cy="84778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kk-KZ" sz="1800" kern="1200" dirty="0"/>
            <a:t>Амфотерлі иониттер</a:t>
          </a:r>
          <a:endParaRPr lang="ru-RU" sz="1800" kern="1200" dirty="0"/>
        </a:p>
      </dsp:txBody>
      <dsp:txXfrm>
        <a:off x="3826175" y="3206754"/>
        <a:ext cx="1306788" cy="798119"/>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07.04.2021</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CDBD8A-4D1C-49ED-8A85-2A5A522DB956}"/>
              </a:ext>
            </a:extLst>
          </p:cNvPr>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a:extLst>
              <a:ext uri="{FF2B5EF4-FFF2-40B4-BE49-F238E27FC236}">
                <a16:creationId xmlns:a16="http://schemas.microsoft.com/office/drawing/2014/main" id="{E19B9E49-4AD4-4F8B-A823-93D6566DF30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a:extLst>
              <a:ext uri="{FF2B5EF4-FFF2-40B4-BE49-F238E27FC236}">
                <a16:creationId xmlns:a16="http://schemas.microsoft.com/office/drawing/2014/main" id="{21932482-0E4A-4839-BFE7-4D16528A8B90}"/>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5" name="Нижний колонтитул 4">
            <a:extLst>
              <a:ext uri="{FF2B5EF4-FFF2-40B4-BE49-F238E27FC236}">
                <a16:creationId xmlns:a16="http://schemas.microsoft.com/office/drawing/2014/main" id="{AEF909FE-0BB6-48FF-B61C-E2411F78C8B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C080E28-2C67-478F-8B15-10E58B803D10}"/>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3861989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EC055C-8107-429E-B96C-797C7D41BA92}"/>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6CD0E06-8125-40B3-872D-B247931980F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FC063EA-B275-4BEE-BB56-B18A736B4F92}"/>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5" name="Нижний колонтитул 4">
            <a:extLst>
              <a:ext uri="{FF2B5EF4-FFF2-40B4-BE49-F238E27FC236}">
                <a16:creationId xmlns:a16="http://schemas.microsoft.com/office/drawing/2014/main" id="{692A1D09-F8B4-4993-A46B-D6C3E809AE9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95CFEA1-60EF-4212-A49C-EEE3B16C4FBC}"/>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3834384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23895C7-70D8-4629-9E1A-CA328285F28C}"/>
              </a:ext>
            </a:extLst>
          </p:cNvPr>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16851FC2-A9FC-4DEC-933D-847A29B1C1AF}"/>
              </a:ext>
            </a:extLst>
          </p:cNvPr>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DA1DA4B-30D8-4586-9583-74333B2E1F6A}"/>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5" name="Нижний колонтитул 4">
            <a:extLst>
              <a:ext uri="{FF2B5EF4-FFF2-40B4-BE49-F238E27FC236}">
                <a16:creationId xmlns:a16="http://schemas.microsoft.com/office/drawing/2014/main" id="{DD3E5449-B4D1-4211-9BDC-F79242DFD2F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2FBB437-5FAC-4CB1-8AFA-CD146BEA5155}"/>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521457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30E0C9-DAFE-4CC0-A953-4F42B9B0DC6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9718F42-8335-4F0F-B660-FAFBC5444F4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52F5C30-FCA6-4CF7-9E74-B48E4FAE68DD}"/>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5" name="Нижний колонтитул 4">
            <a:extLst>
              <a:ext uri="{FF2B5EF4-FFF2-40B4-BE49-F238E27FC236}">
                <a16:creationId xmlns:a16="http://schemas.microsoft.com/office/drawing/2014/main" id="{F92E7BE9-CCCE-4F72-B200-A4C9B3790EF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8B034D0-8A19-4C5E-839B-2BC193630274}"/>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1656795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304826-8281-4356-AA04-A3F9D925552F}"/>
              </a:ext>
            </a:extLst>
          </p:cNvPr>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a:extLst>
              <a:ext uri="{FF2B5EF4-FFF2-40B4-BE49-F238E27FC236}">
                <a16:creationId xmlns:a16="http://schemas.microsoft.com/office/drawing/2014/main" id="{36ABCBDA-8BE4-4028-8371-39AD582FB42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89AF2FAD-988A-4FC9-A1F2-BABFE848A34C}"/>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5" name="Нижний колонтитул 4">
            <a:extLst>
              <a:ext uri="{FF2B5EF4-FFF2-40B4-BE49-F238E27FC236}">
                <a16:creationId xmlns:a16="http://schemas.microsoft.com/office/drawing/2014/main" id="{D2B1218A-6092-46EE-9E4A-830045777CD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04E1C4D-9528-44EE-A505-3233E3A6B18E}"/>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120546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722EBA-F64B-4232-AC3B-D41F204E0F5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5D7E789-F7AD-4417-A3C5-F57D556DBD75}"/>
              </a:ext>
            </a:extLst>
          </p:cNvPr>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347DEC99-1E9C-4D03-B088-9213B4064375}"/>
              </a:ext>
            </a:extLst>
          </p:cNvPr>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823DCDB2-6E08-47CA-83A7-FF23B4FC739C}"/>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6" name="Нижний колонтитул 5">
            <a:extLst>
              <a:ext uri="{FF2B5EF4-FFF2-40B4-BE49-F238E27FC236}">
                <a16:creationId xmlns:a16="http://schemas.microsoft.com/office/drawing/2014/main" id="{303106CA-474B-48B2-A371-D68CB81DC8D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A539ED1-22BF-4D2C-8F3F-77E45D279070}"/>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2075919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BFA303-409D-4D61-A3F9-189CE013E0EE}"/>
              </a:ext>
            </a:extLst>
          </p:cNvPr>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E15DF21F-B877-4F93-BAD2-CA0DE787111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a:extLst>
              <a:ext uri="{FF2B5EF4-FFF2-40B4-BE49-F238E27FC236}">
                <a16:creationId xmlns:a16="http://schemas.microsoft.com/office/drawing/2014/main" id="{CC8DA157-03FE-49CB-AABC-B864E83BFCA8}"/>
              </a:ext>
            </a:extLst>
          </p:cNvPr>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C0F8509C-3BB4-4D06-B12A-96D51ACC7BB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a:extLst>
              <a:ext uri="{FF2B5EF4-FFF2-40B4-BE49-F238E27FC236}">
                <a16:creationId xmlns:a16="http://schemas.microsoft.com/office/drawing/2014/main" id="{9C135386-ED9D-441E-8179-37F1F4534BDF}"/>
              </a:ext>
            </a:extLst>
          </p:cNvPr>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0F0BF759-5DCE-4A09-A2A5-B189141C2651}"/>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8" name="Нижний колонтитул 7">
            <a:extLst>
              <a:ext uri="{FF2B5EF4-FFF2-40B4-BE49-F238E27FC236}">
                <a16:creationId xmlns:a16="http://schemas.microsoft.com/office/drawing/2014/main" id="{6EA6EB45-45AB-4F95-A45C-782E71F3BEDD}"/>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2C0D168C-E004-42B4-82A5-DD1C8EBAB8E0}"/>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2094810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554B2A-66F7-4C35-B8E4-50767C0A82E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F6F8FC3-FD13-4444-A099-BCB3744476B2}"/>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4" name="Нижний колонтитул 3">
            <a:extLst>
              <a:ext uri="{FF2B5EF4-FFF2-40B4-BE49-F238E27FC236}">
                <a16:creationId xmlns:a16="http://schemas.microsoft.com/office/drawing/2014/main" id="{3B57568E-809D-4A70-AAF2-DE22F0E9DBF8}"/>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25A7FE20-8468-4CC9-A3FE-FB8FD87420AB}"/>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399923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E10AAA3-D254-4768-89D2-4AC5C2F63967}"/>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3" name="Нижний колонтитул 2">
            <a:extLst>
              <a:ext uri="{FF2B5EF4-FFF2-40B4-BE49-F238E27FC236}">
                <a16:creationId xmlns:a16="http://schemas.microsoft.com/office/drawing/2014/main" id="{BE15E720-0419-4296-8526-FF26AA8B7142}"/>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E73EC7E1-3D22-4AB5-AAA3-AF49FF828677}"/>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1104263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D422CF-B31A-479F-AB28-8B980048EAA8}"/>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a:extLst>
              <a:ext uri="{FF2B5EF4-FFF2-40B4-BE49-F238E27FC236}">
                <a16:creationId xmlns:a16="http://schemas.microsoft.com/office/drawing/2014/main" id="{4A93C35C-154D-4553-B37F-F7B084D2E65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1E68665B-CCEC-4D4D-B1BD-9B4106BFEB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3DEBA94E-8A6D-4C8A-8B37-6DE428CE2026}"/>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6" name="Нижний колонтитул 5">
            <a:extLst>
              <a:ext uri="{FF2B5EF4-FFF2-40B4-BE49-F238E27FC236}">
                <a16:creationId xmlns:a16="http://schemas.microsoft.com/office/drawing/2014/main" id="{B83D7B06-A322-4543-B50F-87B173737D6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3983D48-F672-415D-AAC9-BFB156E0AC76}"/>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40662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70A8C0-DF7D-4E30-97FE-4AD4A85009F4}"/>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a:extLst>
              <a:ext uri="{FF2B5EF4-FFF2-40B4-BE49-F238E27FC236}">
                <a16:creationId xmlns:a16="http://schemas.microsoft.com/office/drawing/2014/main" id="{18A528B5-A64E-499A-86F1-27229B5AC0E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a:extLst>
              <a:ext uri="{FF2B5EF4-FFF2-40B4-BE49-F238E27FC236}">
                <a16:creationId xmlns:a16="http://schemas.microsoft.com/office/drawing/2014/main" id="{13A59446-E42C-4FC1-8C87-98449E37574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8B1499B6-219E-4F42-A448-3F4DE3022389}"/>
              </a:ext>
            </a:extLst>
          </p:cNvPr>
          <p:cNvSpPr>
            <a:spLocks noGrp="1"/>
          </p:cNvSpPr>
          <p:nvPr>
            <p:ph type="dt" sz="half" idx="10"/>
          </p:nvPr>
        </p:nvSpPr>
        <p:spPr/>
        <p:txBody>
          <a:bodyPr/>
          <a:lstStyle/>
          <a:p>
            <a:fld id="{C61EDF50-6BA4-4562-B313-7AE8398A645C}" type="datetimeFigureOut">
              <a:rPr lang="ru-RU" smtClean="0"/>
              <a:pPr/>
              <a:t>07.04.2021</a:t>
            </a:fld>
            <a:endParaRPr lang="ru-RU"/>
          </a:p>
        </p:txBody>
      </p:sp>
      <p:sp>
        <p:nvSpPr>
          <p:cNvPr id="6" name="Нижний колонтитул 5">
            <a:extLst>
              <a:ext uri="{FF2B5EF4-FFF2-40B4-BE49-F238E27FC236}">
                <a16:creationId xmlns:a16="http://schemas.microsoft.com/office/drawing/2014/main" id="{7F023968-B099-4A54-9B2A-C96B69196D1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4F090D9-417C-4FDB-B365-0271EBB67391}"/>
              </a:ext>
            </a:extLst>
          </p:cNvPr>
          <p:cNvSpPr>
            <a:spLocks noGrp="1"/>
          </p:cNvSpPr>
          <p:nvPr>
            <p:ph type="sldNum" sz="quarter" idx="12"/>
          </p:nvPr>
        </p:nvSpPr>
        <p:spPr/>
        <p:txBody>
          <a:bodyPr/>
          <a:lstStyle/>
          <a:p>
            <a:fld id="{0C9A3FDF-84D8-422E-8C09-36F9467A472B}" type="slidenum">
              <a:rPr lang="ru-RU" smtClean="0"/>
              <a:pPr/>
              <a:t>‹#›</a:t>
            </a:fld>
            <a:endParaRPr lang="ru-RU"/>
          </a:p>
        </p:txBody>
      </p:sp>
    </p:spTree>
    <p:extLst>
      <p:ext uri="{BB962C8B-B14F-4D97-AF65-F5344CB8AC3E}">
        <p14:creationId xmlns:p14="http://schemas.microsoft.com/office/powerpoint/2010/main" val="151481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D677AE-D099-44D3-9666-70FAF0F3F87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99553C85-84DB-4532-9E9B-392116DE291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F55AC86-BCED-44D2-B137-69B3AD000B6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61EDF50-6BA4-4562-B313-7AE8398A645C}" type="datetimeFigureOut">
              <a:rPr lang="ru-RU" smtClean="0"/>
              <a:pPr/>
              <a:t>07.04.2021</a:t>
            </a:fld>
            <a:endParaRPr lang="ru-RU"/>
          </a:p>
        </p:txBody>
      </p:sp>
      <p:sp>
        <p:nvSpPr>
          <p:cNvPr id="5" name="Нижний колонтитул 4">
            <a:extLst>
              <a:ext uri="{FF2B5EF4-FFF2-40B4-BE49-F238E27FC236}">
                <a16:creationId xmlns:a16="http://schemas.microsoft.com/office/drawing/2014/main" id="{BD9172A0-288B-4197-A420-CC9A48ECD8E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29E5C1DB-C2D0-41F5-8ABA-E779CD6BD7F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9A3FDF-84D8-422E-8C09-36F9467A472B}" type="slidenum">
              <a:rPr lang="ru-RU" smtClean="0"/>
              <a:pPr/>
              <a:t>‹#›</a:t>
            </a:fld>
            <a:endParaRPr lang="ru-RU"/>
          </a:p>
        </p:txBody>
      </p:sp>
    </p:spTree>
    <p:extLst>
      <p:ext uri="{BB962C8B-B14F-4D97-AF65-F5344CB8AC3E}">
        <p14:creationId xmlns:p14="http://schemas.microsoft.com/office/powerpoint/2010/main" val="35089539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9.jpe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idx="1"/>
          </p:nvPr>
        </p:nvSpPr>
        <p:spPr>
          <a:xfrm>
            <a:off x="467544" y="1268760"/>
            <a:ext cx="8208912"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ru-RU" sz="3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Аналитикалық химиядағы бөлу және концентрлеу әдістері (экстракция және сорбция)</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spcBef>
                <a:spcPts val="0"/>
              </a:spcBef>
              <a:buNone/>
            </a:pP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052736"/>
            <a:ext cx="8208912" cy="4493538"/>
          </a:xfrm>
          <a:prstGeom prst="rect">
            <a:avLst/>
          </a:prstGeom>
        </p:spPr>
        <p:txBody>
          <a:bodyPr wrap="square">
            <a:spAutoFit/>
          </a:bodyPr>
          <a:lstStyle/>
          <a:p>
            <a:pPr marL="0" marR="0" lvl="0" indent="457200" algn="just" defTabSz="914400" rtl="0" eaLnBrk="1" fontAlgn="auto" latinLnBrk="0" hangingPunct="1">
              <a:lnSpc>
                <a:spcPct val="100000"/>
              </a:lnSpc>
              <a:spcBef>
                <a:spcPts val="0"/>
              </a:spcBef>
              <a:spcAft>
                <a:spcPts val="0"/>
              </a:spcAft>
              <a:buClrTx/>
              <a:buSzTx/>
              <a:buFontTx/>
              <a:buNone/>
              <a:tabLst/>
              <a:defRPr/>
            </a:pP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Экстракция процесінде кеңінен қолданылатын терминдер</a:t>
            </a:r>
          </a:p>
          <a:p>
            <a:pPr marL="0" marR="0" lvl="0" indent="457200" algn="just" defTabSz="914400" rtl="0" eaLnBrk="1" fontAlgn="auto" latinLnBrk="0" hangingPunct="1">
              <a:lnSpc>
                <a:spcPct val="100000"/>
              </a:lnSpc>
              <a:spcBef>
                <a:spcPts val="0"/>
              </a:spcBef>
              <a:spcAft>
                <a:spcPts val="0"/>
              </a:spcAft>
              <a:buClrTx/>
              <a:buSzTx/>
              <a:buFontTx/>
              <a:buNone/>
              <a:tabLst/>
              <a:defRPr/>
            </a:pPr>
            <a:endPar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Экстрагент</a:t>
            </a:r>
            <a:r>
              <a:rPr kumimoji="0" lang="kk-KZ" sz="2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сулы фазадағы зерттелетін компонентті органикалық фазаға селективті бөліп алатын органикалық қосылыс.</a:t>
            </a:r>
            <a:endParaRPr kumimoji="0" lang="ru-RU"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Еріткіш</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экстрагенттің экстракциялық және физикалық қасиеттерін жақсартатын инертті органикалық қосылыс (хлороформ, трихлорметан, тетрахлорметан, бензол).</a:t>
            </a:r>
            <a:r>
              <a:rPr kumimoji="0" lang="kk-KZ" sz="2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Экстракт</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құрамында зерттелетін компонент немесе экстракцияланған қосылыс бар органикалық фаза.</a:t>
            </a:r>
            <a:r>
              <a:rPr kumimoji="0" lang="kk-KZ" sz="2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Реэкстракция</a:t>
            </a:r>
            <a:r>
              <a:rPr kumimoji="0" lang="kk-KZ" sz="2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органикалық фазада экстракцияланған заттың кері сулы фазаға өту процесі.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Реэкстрагент</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реэкстракциялауға қолданылатын қосылыс. </a:t>
            </a:r>
            <a:endParaRPr kumimoji="0" lang="ru-RU"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676858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836712"/>
            <a:ext cx="8136904" cy="5497402"/>
          </a:xfrm>
          <a:prstGeom prst="rect">
            <a:avLst/>
          </a:prstGeom>
        </p:spPr>
        <p:txBody>
          <a:bodyPr wrap="square">
            <a:sp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b="1" i="0" u="none" strike="noStrike" kern="1200" cap="none" spc="0" normalizeH="0" baseline="0" noProof="0" dirty="0">
                <a:ln>
                  <a:noFill/>
                </a:ln>
                <a:solidFill>
                  <a:prstClr val="black"/>
                </a:solidFill>
                <a:effectLst/>
                <a:uLnTx/>
                <a:uFillTx/>
                <a:latin typeface="Times New Roman" panose="02020603050405020304" pitchFamily="18" charset="0"/>
                <a:ea typeface="Calibri"/>
                <a:cs typeface="Times New Roman" panose="02020603050405020304" pitchFamily="18" charset="0"/>
              </a:rPr>
              <a:t>Экстракция процесінің орындалу жағдайлары:</a:t>
            </a:r>
            <a:endParaRPr kumimoji="0" lang="ru-RU" b="1" i="0" u="none" strike="noStrike" kern="1200" cap="none" spc="0" normalizeH="0" baseline="0" noProof="0" dirty="0">
              <a:ln>
                <a:noFill/>
              </a:ln>
              <a:solidFill>
                <a:prstClr val="black"/>
              </a:solidFill>
              <a:effectLst/>
              <a:uLnTx/>
              <a:uFillTx/>
              <a:latin typeface="Times New Roman" panose="02020603050405020304" pitchFamily="18" charset="0"/>
              <a:ea typeface="Calibri"/>
              <a:cs typeface="Times New Roman" panose="02020603050405020304" pitchFamily="18" charset="0"/>
            </a:endParaRPr>
          </a:p>
          <a:p>
            <a:pPr marL="0" marR="0" lvl="0" indent="450215" algn="just" defTabSz="914400" rtl="0" eaLnBrk="1" fontAlgn="auto" latinLnBrk="0" hangingPunct="1">
              <a:lnSpc>
                <a:spcPct val="115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а) </a:t>
            </a: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rPr>
              <a:t>металдардың иондары немесе зарядталған бөлшектері органикалық фазаға толық өту үшін олардың зарядтарын нейтралдау керек. Яғни, металл иондарын зарядталмаған комплекске немесе зарядталған бөлшектерді иондық ассоциаттар күйіне ауыстыру керек;</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Calibri"/>
              <a:cs typeface="Times New Roman" panose="02020603050405020304" pitchFamily="18" charset="0"/>
            </a:endParaRPr>
          </a:p>
          <a:p>
            <a:pPr marL="0" marR="0" lvl="0" indent="450215" algn="just" defTabSz="914400" rtl="0" eaLnBrk="1" fontAlgn="auto" latinLnBrk="0" hangingPunct="1">
              <a:lnSpc>
                <a:spcPct val="100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б) егер экстракцияланатын қосылыстың ерігіштігі органикалық фазада сулы фазамен салстырғанда жоғары болса (немесе қосылыстың сольваттану энергиясы гидраттану энергиясынан артық болса) онда бөліну дәрежесі жоғары және экстракция процесі толық орындалады. </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a:cs typeface="Times New Roman" panose="02020603050405020304" pitchFamily="18" charset="0"/>
            </a:endParaRPr>
          </a:p>
          <a:p>
            <a:pPr marL="0" marR="0" lvl="0" indent="450215" algn="just" defTabSz="914400" rtl="0" eaLnBrk="1" fontAlgn="auto" latinLnBrk="0" hangingPunct="1">
              <a:lnSpc>
                <a:spcPct val="100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в) гидрофобты қосылыстар органикалық еріткіште жақсы ериді, сол себепті экстракцияланатын қосылыс құрамында гидрофильді топтардың болмауы шарт. </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a:cs typeface="Times New Roman" panose="02020603050405020304" pitchFamily="18" charset="0"/>
            </a:endParaRPr>
          </a:p>
          <a:p>
            <a:pPr marL="0" marR="0" lvl="0" indent="450215" algn="just" defTabSz="914400" rtl="0" eaLnBrk="1" fontAlgn="auto" latinLnBrk="0" hangingPunct="1">
              <a:lnSpc>
                <a:spcPct val="115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г) </a:t>
            </a: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rPr>
              <a:t>экстракцияланатын қосылыстың мөлшері артқан сайын бөліну дәрежесі артады.</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Calibri"/>
              <a:cs typeface="Times New Roman" panose="02020603050405020304" pitchFamily="18" charset="0"/>
            </a:endParaRPr>
          </a:p>
          <a:p>
            <a:pPr marL="0" marR="0" lvl="0" indent="450215" algn="just" defTabSz="914400" rtl="0" eaLnBrk="1" fontAlgn="auto" latinLnBrk="0" hangingPunct="1">
              <a:lnSpc>
                <a:spcPct val="100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д) экстрагент пен экстрагирленетин қосылыс арасында сольватты қабаттың түзілуі экстракция процесін арттырады. </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a:cs typeface="Times New Roman" panose="02020603050405020304" pitchFamily="18" charset="0"/>
            </a:endParaRPr>
          </a:p>
          <a:p>
            <a:pPr marL="0" marR="0" lvl="0" indent="450215" algn="just" defTabSz="914400" rtl="0" eaLnBrk="1" fontAlgn="auto" latinLnBrk="0" hangingPunct="1">
              <a:lnSpc>
                <a:spcPct val="100000"/>
              </a:lnSpc>
              <a:spcBef>
                <a:spcPts val="0"/>
              </a:spcBef>
              <a:spcAft>
                <a:spcPts val="0"/>
              </a:spcAft>
              <a:buClrTx/>
              <a:buSzTx/>
              <a:buFontTx/>
              <a:buNone/>
              <a:tabLst/>
              <a:defRPr/>
            </a:pP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е) ион заряды артқан сайын экстракция процесі төмендейді, сол себепті бір зарядты иондар екі немесе үш зарядты иондармен салыстырғанда жақсы экстракцияланады. </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891182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ACFD20F-F35A-45DE-B437-4CF22E3DE8D5}"/>
                  </a:ext>
                </a:extLst>
              </p:cNvPr>
              <p:cNvSpPr txBox="1"/>
              <p:nvPr/>
            </p:nvSpPr>
            <p:spPr>
              <a:xfrm>
                <a:off x="539552" y="451593"/>
                <a:ext cx="8280920" cy="6648487"/>
              </a:xfrm>
              <a:prstGeom prst="rect">
                <a:avLst/>
              </a:prstGeom>
              <a:noFill/>
            </p:spPr>
            <p:txBody>
              <a:bodyPr wrap="square">
                <a:spAutoFit/>
              </a:bodyPr>
              <a:lstStyle/>
              <a:p>
                <a:pPr marL="0" marR="0" lvl="0" indent="457200" algn="just" defTabSz="914400" rtl="0" eaLnBrk="1" fontAlgn="auto" latinLnBrk="0" hangingPunct="1">
                  <a:spcBef>
                    <a:spcPts val="0"/>
                  </a:spcBef>
                  <a:spcAft>
                    <a:spcPts val="0"/>
                  </a:spcAft>
                  <a:buClrTx/>
                  <a:buSzTx/>
                  <a:buFontTx/>
                  <a:buNone/>
                  <a:tabLst/>
                  <a:defRPr/>
                </a:pPr>
                <a:endPar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457200" algn="just" defTabSz="914400" rtl="0" eaLnBrk="1" fontAlgn="auto" latinLnBrk="0" hangingPunct="1">
                  <a:spcBef>
                    <a:spcPts val="0"/>
                  </a:spcBef>
                  <a:spcAft>
                    <a:spcPts val="0"/>
                  </a:spcAft>
                  <a:buClrTx/>
                  <a:buSzTx/>
                  <a:buFontTx/>
                  <a:buNone/>
                  <a:tabLst/>
                  <a:defRPr/>
                </a:pP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Экстракция процесінің </a:t>
                </a:r>
                <a:r>
                  <a:rPr kumimoji="0" lang="kk-KZ" sz="2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сандық сипаттамаларын </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төмендегідей теңдеулермен өрнектейміз:</a:t>
                </a:r>
                <a:r>
                  <a:rPr kumimoji="0" lang="kk-KZ" sz="2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457200" algn="just" defTabSz="914400" rtl="0" eaLnBrk="1" fontAlgn="auto" latinLnBrk="0" hangingPunct="1">
                  <a:spcBef>
                    <a:spcPts val="0"/>
                  </a:spcBef>
                  <a:spcAft>
                    <a:spcPts val="1000"/>
                  </a:spcAft>
                  <a:buClrTx/>
                  <a:buSzTx/>
                  <a:buFontTx/>
                  <a:buNone/>
                  <a:tabLst/>
                  <a:defRPr/>
                </a:pP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Таралу константасы</a:t>
                </a:r>
                <a:r>
                  <a:rPr kumimoji="0" lang="en-US" sz="2400" b="0" i="0" u="none" strike="noStrike" kern="1200" cap="none" spc="0" normalizeH="0" baseline="0" noProof="0" dirty="0">
                    <a:ln>
                      <a:noFill/>
                    </a:ln>
                    <a:solidFill>
                      <a:prstClr val="black"/>
                    </a:solidFill>
                    <a:effectLst/>
                    <a:uLnTx/>
                    <a:uFillTx/>
                    <a:latin typeface="Times New Roman"/>
                    <a:ea typeface="Times New Roman"/>
                    <a:cs typeface="Times New Roman"/>
                  </a:rPr>
                  <a:t> K</a:t>
                </a:r>
                <a:r>
                  <a:rPr kumimoji="0" lang="en-US" sz="2400" b="0" i="0" u="none" strike="noStrike" kern="1200" cap="none" spc="0" normalizeH="0" baseline="-25000" noProof="0" dirty="0">
                    <a:ln>
                      <a:noFill/>
                    </a:ln>
                    <a:solidFill>
                      <a:prstClr val="black"/>
                    </a:solidFill>
                    <a:effectLst/>
                    <a:uLnTx/>
                    <a:uFillTx/>
                    <a:latin typeface="Times New Roman"/>
                    <a:ea typeface="Times New Roman"/>
                    <a:cs typeface="Times New Roman"/>
                  </a:rPr>
                  <a:t>D</a:t>
                </a:r>
                <a:r>
                  <a:rPr kumimoji="0" lang="kk-KZ" sz="2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температура мен қысым тұрақты болған жағдайда сулы және органикалық фазадағы қосылыстардың қатынасы тұрақты мәнге ие:   </a:t>
                </a:r>
                <a:r>
                  <a:rPr kumimoji="0" lang="en-US" sz="2400" b="0" i="0" u="none" strike="noStrike" kern="1200" cap="none" spc="0" normalizeH="0" baseline="0" noProof="0" dirty="0">
                    <a:ln>
                      <a:noFill/>
                    </a:ln>
                    <a:solidFill>
                      <a:prstClr val="black"/>
                    </a:solidFill>
                    <a:effectLst/>
                    <a:uLnTx/>
                    <a:uFillTx/>
                    <a:latin typeface="Times New Roman"/>
                    <a:ea typeface="Times New Roman"/>
                    <a:cs typeface="Times New Roman"/>
                  </a:rPr>
                  <a:t>K</a:t>
                </a:r>
                <a:r>
                  <a:rPr kumimoji="0" lang="en-US" sz="2400" b="0" i="0" u="none" strike="noStrike" kern="1200" cap="none" spc="0" normalizeH="0" baseline="-25000" noProof="0" dirty="0">
                    <a:ln>
                      <a:noFill/>
                    </a:ln>
                    <a:solidFill>
                      <a:prstClr val="black"/>
                    </a:solidFill>
                    <a:effectLst/>
                    <a:uLnTx/>
                    <a:uFillTx/>
                    <a:latin typeface="Times New Roman"/>
                    <a:ea typeface="Times New Roman"/>
                    <a:cs typeface="Times New Roman"/>
                  </a:rPr>
                  <a:t>D</a:t>
                </a:r>
                <a:r>
                  <a:rPr kumimoji="0" lang="en-US" sz="2400" b="0" i="0" u="none" strike="noStrike" kern="1200" cap="none" spc="0" normalizeH="0" baseline="0" noProof="0" dirty="0">
                    <a:ln>
                      <a:noFill/>
                    </a:ln>
                    <a:solidFill>
                      <a:prstClr val="black"/>
                    </a:solidFill>
                    <a:effectLst/>
                    <a:uLnTx/>
                    <a:uFillTx/>
                    <a:latin typeface="Times New Roman"/>
                    <a:ea typeface="Times New Roman"/>
                    <a:cs typeface="Times New Roman"/>
                  </a:rPr>
                  <a:t> = </a:t>
                </a:r>
                <a14:m>
                  <m:oMath xmlns:m="http://schemas.openxmlformats.org/officeDocument/2006/math">
                    <m:f>
                      <m:fPr>
                        <m:ctrlPr>
                          <a:rPr kumimoji="0" lang="ru-RU" sz="2400" b="0" i="1" u="none" strike="noStrike" kern="1200" cap="none" spc="0" normalizeH="0" baseline="0" noProof="0">
                            <a:ln>
                              <a:noFill/>
                            </a:ln>
                            <a:solidFill>
                              <a:prstClr val="black"/>
                            </a:solidFill>
                            <a:effectLst/>
                            <a:uLnTx/>
                            <a:uFillTx/>
                            <a:latin typeface="Cambria Math" panose="02040503050406030204" pitchFamily="18" charset="0"/>
                            <a:ea typeface="Calibri"/>
                            <a:cs typeface="Times New Roman"/>
                          </a:rPr>
                        </m:ctrlPr>
                      </m:fPr>
                      <m:num>
                        <m:r>
                          <a:rPr kumimoji="0" lang="en-US" sz="2400" b="0" i="1" u="none" strike="noStrike" kern="1200" cap="none" spc="0" normalizeH="0" baseline="0" noProof="0">
                            <a:ln>
                              <a:noFill/>
                            </a:ln>
                            <a:solidFill>
                              <a:prstClr val="black"/>
                            </a:solidFill>
                            <a:effectLst/>
                            <a:uLnTx/>
                            <a:uFillTx/>
                            <a:latin typeface="Cambria Math"/>
                            <a:ea typeface="Calibri"/>
                            <a:cs typeface="Times New Roman"/>
                          </a:rPr>
                          <m:t>𝐴</m:t>
                        </m:r>
                        <m:r>
                          <a:rPr kumimoji="0" lang="en-US" sz="2400" b="0" i="1" u="none" strike="noStrike" kern="1200" cap="none" spc="0" normalizeH="0" baseline="0" noProof="0">
                            <a:ln>
                              <a:noFill/>
                            </a:ln>
                            <a:solidFill>
                              <a:prstClr val="black"/>
                            </a:solidFill>
                            <a:effectLst/>
                            <a:uLnTx/>
                            <a:uFillTx/>
                            <a:latin typeface="Cambria Math"/>
                            <a:ea typeface="Calibri"/>
                            <a:cs typeface="Times New Roman"/>
                          </a:rPr>
                          <m:t>(</m:t>
                        </m:r>
                        <m:r>
                          <a:rPr kumimoji="0" lang="en-US" sz="2400" b="0" i="1" u="none" strike="noStrike" kern="1200" cap="none" spc="0" normalizeH="0" baseline="0" noProof="0">
                            <a:ln>
                              <a:noFill/>
                            </a:ln>
                            <a:solidFill>
                              <a:prstClr val="black"/>
                            </a:solidFill>
                            <a:effectLst/>
                            <a:uLnTx/>
                            <a:uFillTx/>
                            <a:latin typeface="Cambria Math"/>
                            <a:ea typeface="Calibri"/>
                            <a:cs typeface="Times New Roman"/>
                          </a:rPr>
                          <m:t>𝑜</m:t>
                        </m:r>
                        <m:r>
                          <a:rPr kumimoji="0" lang="en-US" sz="2400" b="0" i="1" u="none" strike="noStrike" kern="1200" cap="none" spc="0" normalizeH="0" baseline="0" noProof="0">
                            <a:ln>
                              <a:noFill/>
                            </a:ln>
                            <a:solidFill>
                              <a:prstClr val="black"/>
                            </a:solidFill>
                            <a:effectLst/>
                            <a:uLnTx/>
                            <a:uFillTx/>
                            <a:latin typeface="Cambria Math"/>
                            <a:ea typeface="Calibri"/>
                            <a:cs typeface="Times New Roman"/>
                          </a:rPr>
                          <m:t>)</m:t>
                        </m:r>
                      </m:num>
                      <m:den>
                        <m:r>
                          <a:rPr kumimoji="0" lang="en-US" sz="2400" b="0" i="1" u="none" strike="noStrike" kern="1200" cap="none" spc="0" normalizeH="0" baseline="0" noProof="0">
                            <a:ln>
                              <a:noFill/>
                            </a:ln>
                            <a:solidFill>
                              <a:prstClr val="black"/>
                            </a:solidFill>
                            <a:effectLst/>
                            <a:uLnTx/>
                            <a:uFillTx/>
                            <a:latin typeface="Cambria Math"/>
                            <a:ea typeface="Calibri"/>
                            <a:cs typeface="Times New Roman"/>
                          </a:rPr>
                          <m:t>𝐴</m:t>
                        </m:r>
                        <m:r>
                          <a:rPr kumimoji="0" lang="en-US" sz="2400" b="0" i="1" u="none" strike="noStrike" kern="1200" cap="none" spc="0" normalizeH="0" baseline="0" noProof="0">
                            <a:ln>
                              <a:noFill/>
                            </a:ln>
                            <a:solidFill>
                              <a:prstClr val="black"/>
                            </a:solidFill>
                            <a:effectLst/>
                            <a:uLnTx/>
                            <a:uFillTx/>
                            <a:latin typeface="Cambria Math"/>
                            <a:ea typeface="Calibri"/>
                            <a:cs typeface="Times New Roman"/>
                          </a:rPr>
                          <m:t>(</m:t>
                        </m:r>
                        <m:r>
                          <a:rPr kumimoji="0" lang="en-US" sz="2400" b="0" i="1" u="none" strike="noStrike" kern="1200" cap="none" spc="0" normalizeH="0" baseline="0" noProof="0">
                            <a:ln>
                              <a:noFill/>
                            </a:ln>
                            <a:solidFill>
                              <a:prstClr val="black"/>
                            </a:solidFill>
                            <a:effectLst/>
                            <a:uLnTx/>
                            <a:uFillTx/>
                            <a:latin typeface="Cambria Math"/>
                            <a:ea typeface="Calibri"/>
                            <a:cs typeface="Times New Roman"/>
                          </a:rPr>
                          <m:t>𝑐</m:t>
                        </m:r>
                        <m:r>
                          <a:rPr kumimoji="0" lang="en-US" sz="2400" b="0" i="1" u="none" strike="noStrike" kern="1200" cap="none" spc="0" normalizeH="0" baseline="0" noProof="0">
                            <a:ln>
                              <a:noFill/>
                            </a:ln>
                            <a:solidFill>
                              <a:prstClr val="black"/>
                            </a:solidFill>
                            <a:effectLst/>
                            <a:uLnTx/>
                            <a:uFillTx/>
                            <a:latin typeface="Cambria Math"/>
                            <a:ea typeface="Calibri"/>
                            <a:cs typeface="Times New Roman"/>
                          </a:rPr>
                          <m:t>)</m:t>
                        </m:r>
                      </m:den>
                    </m:f>
                  </m:oMath>
                </a14:m>
                <a:endParaRPr kumimoji="0" lang="kk-KZ" sz="2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457200" algn="just" defTabSz="914400" rtl="0" eaLnBrk="1" fontAlgn="auto" latinLnBrk="0" hangingPunct="1">
                  <a:lnSpc>
                    <a:spcPct val="100000"/>
                  </a:lnSpc>
                  <a:spcBef>
                    <a:spcPts val="0"/>
                  </a:spcBef>
                  <a:spcAft>
                    <a:spcPts val="0"/>
                  </a:spcAft>
                  <a:buClrTx/>
                  <a:buSzTx/>
                  <a:buFontTx/>
                  <a:buNone/>
                  <a:tabLst/>
                  <a:defRPr/>
                </a:pPr>
                <a:r>
                  <a:rPr kumimoji="0" lang="kk-KZ" sz="2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Таралу коэффициенті D</a:t>
                </a:r>
                <a:r>
                  <a:rPr kumimoji="0" lang="kk-KZ" sz="2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органикалық және сулы фазадағы жүрген қосылыстың концентрация қатынасымен анықталады. Зерттелетін  компоненттің формасы ескерілмейді.</a:t>
                </a:r>
              </a:p>
              <a:p>
                <a:pPr indent="450215" algn="ctr">
                  <a:lnSpc>
                    <a:spcPct val="107000"/>
                  </a:lnSpc>
                  <a:spcAft>
                    <a:spcPts val="8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 = </a:t>
                </a:r>
                <a14:m>
                  <m:oMath xmlns:m="http://schemas.openxmlformats.org/officeDocument/2006/math">
                    <m:f>
                      <m:f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𝐶</m:t>
                            </m:r>
                          </m:e>
                          <m:sub>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орг</m:t>
                            </m:r>
                          </m:sub>
                        </m:sSub>
                      </m:num>
                      <m:den>
                        <m:sSub>
                          <m:sSub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С</m:t>
                            </m:r>
                          </m:e>
                          <m:sub>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сулы</m:t>
                            </m:r>
                          </m:sub>
                        </m:sSub>
                      </m:den>
                    </m:f>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ctr">
                  <a:lnSpc>
                    <a:spcPct val="107000"/>
                  </a:lnSpc>
                  <a:spcAft>
                    <a:spcPts val="800"/>
                  </a:spcAft>
                </a:pPr>
                <a:endParaRPr lang="ru-RU" dirty="0">
                  <a:latin typeface="Calibri" panose="020F0502020204030204" pitchFamily="34" charset="0"/>
                  <a:ea typeface="Calibri" panose="020F0502020204030204" pitchFamily="34" charset="0"/>
                  <a:cs typeface="Times New Roman" panose="02020603050405020304" pitchFamily="18" charset="0"/>
                </a:endParaRPr>
              </a:p>
              <a:p>
                <a:pPr marL="0" marR="0" lvl="0" indent="457200" algn="just" defTabSz="914400" rtl="0" eaLnBrk="1" fontAlgn="auto" latinLnBrk="0" hangingPunct="1">
                  <a:lnSpc>
                    <a:spcPct val="100000"/>
                  </a:lnSpc>
                  <a:spcBef>
                    <a:spcPts val="0"/>
                  </a:spcBef>
                  <a:spcAft>
                    <a:spcPts val="0"/>
                  </a:spcAft>
                  <a:buClrTx/>
                  <a:buSzTx/>
                  <a:buFontTx/>
                  <a:buNone/>
                  <a:tabLst/>
                  <a:defRPr/>
                </a:pP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Бөлу факторы S</a:t>
                </a:r>
                <a:r>
                  <a:rPr kumimoji="0" lang="kk-KZ" sz="2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екі бөлінетін заттың таралу коэффициенттерінің қатынасы, үлкені кішісіне бөлінеді.</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effectLst/>
                    <a:latin typeface="Times New Roman" panose="02020603050405020304" pitchFamily="18" charset="0"/>
                    <a:ea typeface="Times New Roman" panose="02020603050405020304" pitchFamily="18" charset="0"/>
                  </a:rPr>
                  <a:t>S = </a:t>
                </a:r>
                <a14:m>
                  <m:oMath xmlns:m="http://schemas.openxmlformats.org/officeDocument/2006/math">
                    <m:f>
                      <m:f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𝐷</m:t>
                            </m:r>
                          </m:e>
                          <m:sub>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num>
                      <m:den>
                        <m:sSub>
                          <m:sSub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𝐷</m:t>
                            </m:r>
                          </m:e>
                          <m:sub>
                            <m:r>
                              <a:rPr lang="kk-KZ"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den>
                    </m:f>
                  </m:oMath>
                </a14:m>
                <a:endParaRPr lang="kk-KZ" sz="2200" dirty="0">
                  <a:solidFill>
                    <a:prstClr val="black"/>
                  </a:solidFill>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mc:Choice>
        <mc:Fallback xmlns="">
          <p:sp>
            <p:nvSpPr>
              <p:cNvPr id="3" name="TextBox 2">
                <a:extLst>
                  <a:ext uri="{FF2B5EF4-FFF2-40B4-BE49-F238E27FC236}">
                    <a16:creationId xmlns:a16="http://schemas.microsoft.com/office/drawing/2014/main" id="{BACFD20F-F35A-45DE-B437-4CF22E3DE8D5}"/>
                  </a:ext>
                </a:extLst>
              </p:cNvPr>
              <p:cNvSpPr txBox="1">
                <a:spLocks noRot="1" noChangeAspect="1" noMove="1" noResize="1" noEditPoints="1" noAdjustHandles="1" noChangeArrowheads="1" noChangeShapeType="1" noTextEdit="1"/>
              </p:cNvSpPr>
              <p:nvPr/>
            </p:nvSpPr>
            <p:spPr>
              <a:xfrm>
                <a:off x="539552" y="451593"/>
                <a:ext cx="8280920" cy="6648487"/>
              </a:xfrm>
              <a:prstGeom prst="rect">
                <a:avLst/>
              </a:prstGeom>
              <a:blipFill>
                <a:blip r:embed="rId2"/>
                <a:stretch>
                  <a:fillRect l="-957" r="-957"/>
                </a:stretch>
              </a:blipFill>
            </p:spPr>
            <p:txBody>
              <a:bodyPr/>
              <a:lstStyle/>
              <a:p>
                <a:r>
                  <a:rPr lang="ru-RU">
                    <a:noFill/>
                  </a:rPr>
                  <a:t> </a:t>
                </a:r>
              </a:p>
            </p:txBody>
          </p:sp>
        </mc:Fallback>
      </mc:AlternateContent>
    </p:spTree>
    <p:extLst>
      <p:ext uri="{BB962C8B-B14F-4D97-AF65-F5344CB8AC3E}">
        <p14:creationId xmlns:p14="http://schemas.microsoft.com/office/powerpoint/2010/main" val="2060178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F2F9371F-D1CA-44FF-9326-922E15A9866D}"/>
              </a:ext>
            </a:extLst>
          </p:cNvPr>
          <p:cNvPicPr>
            <a:picLocks noChangeAspect="1"/>
          </p:cNvPicPr>
          <p:nvPr/>
        </p:nvPicPr>
        <p:blipFill>
          <a:blip r:embed="rId2"/>
          <a:stretch>
            <a:fillRect/>
          </a:stretch>
        </p:blipFill>
        <p:spPr>
          <a:xfrm>
            <a:off x="467544" y="764704"/>
            <a:ext cx="8352928" cy="5976664"/>
          </a:xfrm>
          <a:prstGeom prst="rect">
            <a:avLst/>
          </a:prstGeom>
        </p:spPr>
      </p:pic>
    </p:spTree>
    <p:extLst>
      <p:ext uri="{BB962C8B-B14F-4D97-AF65-F5344CB8AC3E}">
        <p14:creationId xmlns:p14="http://schemas.microsoft.com/office/powerpoint/2010/main" val="1544353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BD59D0-F5FB-4CDE-91B0-AD04044D9D3C}"/>
              </a:ext>
            </a:extLst>
          </p:cNvPr>
          <p:cNvSpPr txBox="1"/>
          <p:nvPr/>
        </p:nvSpPr>
        <p:spPr>
          <a:xfrm>
            <a:off x="1115616" y="692697"/>
            <a:ext cx="4968552" cy="5909310"/>
          </a:xfrm>
          <a:prstGeom prst="rect">
            <a:avLst/>
          </a:prstGeom>
          <a:noFill/>
        </p:spPr>
        <p:txBody>
          <a:bodyPr wrap="square">
            <a:spAutoFit/>
          </a:bodyPr>
          <a:lstStyle/>
          <a:p>
            <a:pPr marL="0" marR="0" lvl="0" indent="457200" algn="just" defTabSz="914400" rtl="0" eaLnBrk="1" fontAlgn="base" latinLnBrk="0" hangingPunct="1">
              <a:buClrTx/>
              <a:buSzTx/>
              <a:buFontTx/>
              <a:buNone/>
              <a:tabLst/>
              <a:defRPr/>
            </a:pP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Calibri" pitchFamily="34" charset="0"/>
                <a:cs typeface="Times New Roman" pitchFamily="18" charset="0"/>
              </a:rPr>
              <a:t>Экстракцияны жүргізу тәсіліне қарай:</a:t>
            </a:r>
          </a:p>
          <a:p>
            <a:pPr marL="0" marR="0" lvl="0" indent="457200" algn="just" defTabSz="914400" rtl="0" eaLnBrk="1" fontAlgn="base" latinLnBrk="0" hangingPunct="1">
              <a:buClrTx/>
              <a:buSzTx/>
              <a:buFontTx/>
              <a:buNone/>
              <a:tabLst/>
              <a:defRPr/>
            </a:pPr>
            <a:r>
              <a:rPr kumimoji="0" lang="kk-KZ" b="0" i="1" u="none" strike="noStrike" kern="1200" cap="none" spc="0" normalizeH="0" baseline="0" noProof="0" dirty="0">
                <a:ln>
                  <a:noFill/>
                </a:ln>
                <a:solidFill>
                  <a:srgbClr val="000000"/>
                </a:solidFill>
                <a:effectLst/>
                <a:uLnTx/>
                <a:uFillTx/>
                <a:latin typeface="Times New Roman" panose="02020603050405020304" pitchFamily="18" charset="0"/>
                <a:ea typeface="Calibri" pitchFamily="34" charset="0"/>
                <a:cs typeface="Times New Roman" pitchFamily="18" charset="0"/>
              </a:rPr>
              <a:t>Периодты экстракция </a:t>
            </a:r>
            <a:r>
              <a:rPr kumimoji="0" lang="kk-KZ" b="0" i="0" u="none" strike="noStrike" kern="1200" cap="none" spc="0" normalizeH="0" baseline="0" noProof="0" dirty="0">
                <a:ln>
                  <a:noFill/>
                </a:ln>
                <a:solidFill>
                  <a:srgbClr val="000000"/>
                </a:solidFill>
                <a:effectLst/>
                <a:uLnTx/>
                <a:uFillTx/>
                <a:latin typeface="Times New Roman" panose="02020603050405020304" pitchFamily="18" charset="0"/>
                <a:ea typeface="Calibri" pitchFamily="34" charset="0"/>
                <a:cs typeface="Times New Roman" pitchFamily="18" charset="0"/>
              </a:rPr>
              <a:t>– бір фазадағы затты экстрагенттің жаңа жеке бөліктерімен экстракциялау.</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itchFamily="18" charset="0"/>
            </a:endParaRPr>
          </a:p>
          <a:p>
            <a:pPr indent="457200" algn="just"/>
            <a:r>
              <a:rPr lang="kk-KZ" i="1" dirty="0">
                <a:effectLst/>
                <a:latin typeface="Times New Roman" panose="02020603050405020304" pitchFamily="18" charset="0"/>
                <a:ea typeface="Times New Roman" panose="02020603050405020304" pitchFamily="18" charset="0"/>
                <a:cs typeface="Times New Roman" panose="02020603050405020304" pitchFamily="18" charset="0"/>
              </a:rPr>
              <a:t>Үздіксіз экстракция  </a:t>
            </a:r>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қос фазаның үздіксіз түрде араласуы нәтижесінде жүзеге асады; фазалардың біреуі (әдетті су фазасы) қозғалыссыз қалады. </a:t>
            </a:r>
            <a:endParaRPr lang="ru-RU"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r>
              <a:rPr lang="kk-KZ" i="1" dirty="0">
                <a:effectLst/>
                <a:latin typeface="Times New Roman" panose="02020603050405020304" pitchFamily="18" charset="0"/>
                <a:ea typeface="Times New Roman" panose="02020603050405020304" pitchFamily="18" charset="0"/>
                <a:cs typeface="Times New Roman" panose="02020603050405020304" pitchFamily="18" charset="0"/>
              </a:rPr>
              <a:t>Қарсы ағынды экстракция </a:t>
            </a:r>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кезінде орындалатын операциялар ереже бойынша органикалық фаза біртіндеп экстракциялы түтіктер сериясынан өте отырып, әрқайсысының құрамындағы жаңа су фазасымен тепе-теңдік орнағанша жанасады. Осылайша, әр сатыда қос фаза құрамындағы жаңа қосылыстардың бір-бірімен араласуы жүзеге асады. Тепе – теңдіктің орнауы мен ауыстыруын n рет қайталайды. Қарсы ағысты экстракцияны күрделі қоспаларды бөлу үшін және берілген материал құрамынан азғана мөлшердегі материалдарды бөліп алу үшін қолданады.</a:t>
            </a:r>
            <a:endParaRPr kumimoji="0" lang="kk-KZ"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itchFamily="18" charset="0"/>
            </a:endParaRPr>
          </a:p>
        </p:txBody>
      </p:sp>
      <p:pic>
        <p:nvPicPr>
          <p:cNvPr id="4" name="Рисунок 3">
            <a:extLst>
              <a:ext uri="{FF2B5EF4-FFF2-40B4-BE49-F238E27FC236}">
                <a16:creationId xmlns:a16="http://schemas.microsoft.com/office/drawing/2014/main" id="{D053E0DF-CD66-41B7-984D-86176E643A45}"/>
              </a:ext>
            </a:extLst>
          </p:cNvPr>
          <p:cNvPicPr>
            <a:picLocks noChangeAspect="1"/>
          </p:cNvPicPr>
          <p:nvPr/>
        </p:nvPicPr>
        <p:blipFill>
          <a:blip r:embed="rId2"/>
          <a:stretch>
            <a:fillRect/>
          </a:stretch>
        </p:blipFill>
        <p:spPr>
          <a:xfrm>
            <a:off x="6259230" y="1916832"/>
            <a:ext cx="2538093" cy="4104456"/>
          </a:xfrm>
          <a:prstGeom prst="rect">
            <a:avLst/>
          </a:prstGeom>
        </p:spPr>
      </p:pic>
    </p:spTree>
    <p:extLst>
      <p:ext uri="{BB962C8B-B14F-4D97-AF65-F5344CB8AC3E}">
        <p14:creationId xmlns:p14="http://schemas.microsoft.com/office/powerpoint/2010/main" val="3331068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CF2CE312-4BC8-451E-85B6-D8B304B0B68A}"/>
              </a:ext>
            </a:extLst>
          </p:cNvPr>
          <p:cNvPicPr>
            <a:picLocks noChangeAspect="1"/>
          </p:cNvPicPr>
          <p:nvPr/>
        </p:nvPicPr>
        <p:blipFill>
          <a:blip r:embed="rId2"/>
          <a:stretch>
            <a:fillRect/>
          </a:stretch>
        </p:blipFill>
        <p:spPr>
          <a:xfrm>
            <a:off x="683568" y="620688"/>
            <a:ext cx="7992888" cy="5760640"/>
          </a:xfrm>
          <a:prstGeom prst="rect">
            <a:avLst/>
          </a:prstGeom>
        </p:spPr>
      </p:pic>
    </p:spTree>
    <p:extLst>
      <p:ext uri="{BB962C8B-B14F-4D97-AF65-F5344CB8AC3E}">
        <p14:creationId xmlns:p14="http://schemas.microsoft.com/office/powerpoint/2010/main" val="2438521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8FA6A1-0762-48C6-9A49-DC0B153F62A5}"/>
              </a:ext>
            </a:extLst>
          </p:cNvPr>
          <p:cNvSpPr txBox="1"/>
          <p:nvPr/>
        </p:nvSpPr>
        <p:spPr>
          <a:xfrm>
            <a:off x="683568" y="260648"/>
            <a:ext cx="8136904" cy="6420989"/>
          </a:xfrm>
          <a:prstGeom prst="rect">
            <a:avLst/>
          </a:prstGeom>
          <a:noFill/>
        </p:spPr>
        <p:txBody>
          <a:bodyPr wrap="square">
            <a:spAutoFit/>
          </a:bodyPr>
          <a:lstStyle/>
          <a:p>
            <a:pPr indent="457200" algn="just"/>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Әдетте барлық экстрагенттер (изоамил спирті, диэтил эфирі, хлорекс және гексон) олардың органикалық еріткіштердегі ерітінділері ретінде қолданылады. Жекелеген жағдайларда – экстрагентті сулы фазаға енгізеді.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r>
              <a:rPr lang="kk-KZ" sz="2000" i="1" dirty="0">
                <a:effectLst/>
                <a:latin typeface="Times New Roman" panose="02020603050405020304" pitchFamily="18" charset="0"/>
                <a:ea typeface="Times New Roman" panose="02020603050405020304" pitchFamily="18" charset="0"/>
                <a:cs typeface="Times New Roman" panose="02020603050405020304" pitchFamily="18" charset="0"/>
              </a:rPr>
              <a:t>Органикалық еріткіш</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 экстрагенттің органикалық фазадағы экстракциялық және физикалық қасиеттерін жақсартады. Сұйылтқыштар келесі талаптарға сәйкес болуы қажет: сұйылтқыштың салыстырмалы тығыздығы ρ (сумен салыстырғанда) 1-ден артық немесе кем болуы қажет (бұл жағдайда фазалардың бөлінуі жақсарады); суда аз ерігіштігі; улылығы төмен; бағасының қол жетімді болуы. Кеңінен қолданылатын еріткіштерге тетрахлорметан ССL</a:t>
            </a:r>
            <a:r>
              <a:rPr lang="kk-KZ"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(ρ=1,59), хлороформ CHCL</a:t>
            </a:r>
            <a:r>
              <a:rPr lang="kk-KZ"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(ρ=1,49), керосин, сирек түрде бензол C</a:t>
            </a:r>
            <a:r>
              <a:rPr lang="kk-KZ"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kk-KZ"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6 </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(ρ=0,88) гексан C</a:t>
            </a:r>
            <a:r>
              <a:rPr lang="kk-KZ"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kk-KZ"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14</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(ρ=0,66) толуол C</a:t>
            </a:r>
            <a:r>
              <a:rPr lang="kk-KZ"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kk-KZ"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5</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CH</a:t>
            </a:r>
            <a:r>
              <a:rPr lang="kk-KZ" sz="20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(ρ=0,87) жатады. </a:t>
            </a:r>
          </a:p>
          <a:p>
            <a:pPr indent="457200" algn="just"/>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Экстракция процесі практикада кеңінен қолданылады. Сандық мәлімет алу үшін экстракция процесі анықталу әдістермен біріктірілу қажет. Бұл жағдайда зерттелетін ерітіндінің бастапқы концентрациясы, ортаның рН-ы, экстрагент концентрациясы, сулы және органикалық фаза көлемдері қатаң сақталу қажет. Зерттелетін компоненттің концентрациясын сулы фазадан да, органикалық фазадан анықтауға болады.</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4727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859347" y="2564904"/>
            <a:ext cx="7308304" cy="120032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sz="36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Концентрлеу әдісінің бірі сорбцияның ерекшелігі</a:t>
            </a:r>
            <a:endParaRPr kumimoji="0" lang="ru-RU" sz="36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endParaRPr>
          </a:p>
        </p:txBody>
      </p:sp>
    </p:spTree>
  </p:cSld>
  <p:clrMapOvr>
    <a:masterClrMapping/>
  </p:clrMapOvr>
  <p:transition advClick="0" advTm="11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3728" y="692696"/>
            <a:ext cx="6434060" cy="6001643"/>
          </a:xfrm>
          <a:prstGeom prst="rect">
            <a:avLst/>
          </a:prstGeom>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ru-RU" sz="2400" b="1" i="1" u="none" strike="noStrike" kern="1200" cap="none" spc="0" normalizeH="0" baseline="0" noProof="0" dirty="0">
                <a:ln>
                  <a:noFill/>
                </a:ln>
                <a:solidFill>
                  <a:srgbClr val="C0EDA8">
                    <a:lumMod val="50000"/>
                  </a:srgbClr>
                </a:solidFill>
                <a:effectLst/>
                <a:uLnTx/>
                <a:uFillTx/>
                <a:latin typeface="Georgia" pitchFamily="18" charset="0"/>
                <a:ea typeface="+mn-ea"/>
                <a:cs typeface="+mn-cs"/>
              </a:rPr>
              <a:t>Сорбция </a:t>
            </a:r>
            <a:r>
              <a:rPr kumimoji="0" lang="ru-RU" sz="2400" b="1" i="1" u="none" strike="noStrike" kern="1200" cap="none" spc="0" normalizeH="0" baseline="0" noProof="0" dirty="0" err="1">
                <a:ln>
                  <a:noFill/>
                </a:ln>
                <a:solidFill>
                  <a:srgbClr val="C0EDA8">
                    <a:lumMod val="50000"/>
                  </a:srgbClr>
                </a:solidFill>
                <a:effectLst/>
                <a:uLnTx/>
                <a:uFillTx/>
                <a:latin typeface="Georgia" pitchFamily="18" charset="0"/>
                <a:ea typeface="+mn-ea"/>
                <a:cs typeface="+mn-cs"/>
              </a:rPr>
              <a:t>дегеніміз</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қатты</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бетте</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газдардың</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және</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сұйық</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заттардың</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жұтылу</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процесі</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Жұтып</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алатын</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зат</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 сорбент,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жұтылатын</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зат</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сорбтив</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Сорбциялық</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әдістер</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бөлуде</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жақсы</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селективтілік</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пен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концентрлеу</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коэффициенттерінің</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жоғары</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мәндерін</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r>
              <a:rPr kumimoji="0" lang="ru-RU" sz="2400" b="0" i="0" u="none" strike="noStrike" kern="1200" cap="none" spc="0" normalizeH="0" baseline="0" noProof="0" dirty="0" err="1">
                <a:ln>
                  <a:noFill/>
                </a:ln>
                <a:solidFill>
                  <a:prstClr val="black"/>
                </a:solidFill>
                <a:effectLst/>
                <a:uLnTx/>
                <a:uFillTx/>
                <a:latin typeface="Georgia" pitchFamily="18" charset="0"/>
                <a:ea typeface="+mn-ea"/>
                <a:cs typeface="+mn-cs"/>
              </a:rPr>
              <a:t>көрсетеді</a:t>
            </a: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kk-KZ" sz="2400" b="0" i="0" u="none" strike="noStrike" kern="1200" cap="none" spc="0" normalizeH="0" baseline="0" noProof="0" dirty="0">
                <a:ln>
                  <a:noFill/>
                </a:ln>
                <a:solidFill>
                  <a:prstClr val="black"/>
                </a:solidFill>
                <a:effectLst/>
                <a:uLnTx/>
                <a:uFillTx/>
                <a:latin typeface="Georgia" pitchFamily="18" charset="0"/>
                <a:ea typeface="+mn-ea"/>
                <a:cs typeface="+mn-cs"/>
              </a:rPr>
              <a:t>   Сорбция процесін бақылап, басқару жеңіл, құрылғыларымен жұмыс жасау оңай.</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kk-KZ" sz="2400" b="0" i="0" u="none" strike="noStrike" kern="1200" cap="none" spc="0" normalizeH="0" baseline="0" noProof="0" dirty="0">
                <a:ln>
                  <a:noFill/>
                </a:ln>
                <a:solidFill>
                  <a:prstClr val="black"/>
                </a:solidFill>
                <a:effectLst/>
                <a:uLnTx/>
                <a:uFillTx/>
                <a:latin typeface="Georgia" pitchFamily="18" charset="0"/>
                <a:ea typeface="+mn-ea"/>
                <a:cs typeface="+mn-cs"/>
              </a:rPr>
              <a:t>    Макро және микро элементтерді, сирек жер металдарды анықтауда жиі қолданылады.</a:t>
            </a:r>
            <a:endPar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ru-RU" sz="2400" b="0" i="0" u="none" strike="noStrike" kern="1200" cap="none" spc="0" normalizeH="0" baseline="0" noProof="0" dirty="0">
                <a:ln>
                  <a:noFill/>
                </a:ln>
                <a:solidFill>
                  <a:prstClr val="black"/>
                </a:solidFill>
                <a:effectLst/>
                <a:uLnTx/>
                <a:uFillTx/>
                <a:latin typeface="Georgia" pitchFamily="18" charset="0"/>
                <a:ea typeface="+mn-ea"/>
                <a:cs typeface="+mn-cs"/>
              </a:rPr>
              <a:t>   </a:t>
            </a:r>
            <a:endParaRPr kumimoji="0" lang="ru-RU" sz="2400" b="0" i="1" u="none" strike="noStrike" kern="1200" cap="none" spc="0" normalizeH="0" baseline="0" noProof="0" dirty="0">
              <a:ln>
                <a:noFill/>
              </a:ln>
              <a:solidFill>
                <a:srgbClr val="00B050"/>
              </a:solidFill>
              <a:effectLst/>
              <a:uLnTx/>
              <a:uFillTx/>
              <a:latin typeface="Georgia" pitchFamily="18" charset="0"/>
              <a:ea typeface="+mn-ea"/>
              <a:cs typeface="+mn-cs"/>
            </a:endParaRPr>
          </a:p>
        </p:txBody>
      </p:sp>
      <p:pic>
        <p:nvPicPr>
          <p:cNvPr id="6" name="Picture 27" descr="j036083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49" y="-22579"/>
            <a:ext cx="1947627" cy="224088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a:xfrm>
            <a:off x="2411760" y="332656"/>
            <a:ext cx="6732240" cy="1143000"/>
          </a:xfrm>
        </p:spPr>
        <p:txBody>
          <a:bodyPr>
            <a:noAutofit/>
          </a:bodyPr>
          <a:lstStyle/>
          <a:p>
            <a:pPr algn="l"/>
            <a:r>
              <a:rPr lang="kk-KZ" sz="3200" b="1" i="1" dirty="0">
                <a:solidFill>
                  <a:srgbClr val="FF0000"/>
                </a:solidFill>
                <a:latin typeface="Times New Roman" pitchFamily="18" charset="0"/>
                <a:cs typeface="Times New Roman" pitchFamily="18" charset="0"/>
              </a:rPr>
              <a:t>Сорбциялық процес үш жағдайда жүреді:</a:t>
            </a:r>
            <a:br>
              <a:rPr lang="kk-KZ" sz="2400" dirty="0">
                <a:latin typeface="Times New Roman" pitchFamily="18" charset="0"/>
                <a:cs typeface="Times New Roman" pitchFamily="18" charset="0"/>
              </a:rPr>
            </a:br>
            <a:r>
              <a:rPr lang="ru-RU" sz="2400" dirty="0">
                <a:latin typeface="Times New Roman" pitchFamily="18" charset="0"/>
                <a:cs typeface="Times New Roman" pitchFamily="18" charset="0"/>
              </a:rPr>
              <a:t>  </a:t>
            </a:r>
          </a:p>
        </p:txBody>
      </p:sp>
      <p:sp>
        <p:nvSpPr>
          <p:cNvPr id="2" name="Объект 1"/>
          <p:cNvSpPr>
            <a:spLocks noGrp="1"/>
          </p:cNvSpPr>
          <p:nvPr>
            <p:ph sz="half" idx="1"/>
          </p:nvPr>
        </p:nvSpPr>
        <p:spPr>
          <a:xfrm>
            <a:off x="2195736" y="1844824"/>
            <a:ext cx="6624736" cy="4608512"/>
          </a:xfrm>
        </p:spPr>
        <p:txBody>
          <a:bodyPr>
            <a:noAutofit/>
          </a:bodyPr>
          <a:lstStyle/>
          <a:p>
            <a:r>
              <a:rPr lang="kk-KZ" sz="2400" b="1" i="1" dirty="0"/>
              <a:t>    Зерттелетін компоненттің адсорбент бетінде таралуы,     оны сыртқы диффузия деп атайды;</a:t>
            </a:r>
          </a:p>
          <a:p>
            <a:r>
              <a:rPr lang="kk-KZ" sz="2400" b="1" i="1" dirty="0"/>
              <a:t>    Зерттелетін компонент сорбенттің бетінде толықтай таралуы, оны ішкі диффузия деп атайды</a:t>
            </a:r>
          </a:p>
          <a:p>
            <a:r>
              <a:rPr lang="kk-KZ" sz="2400" b="1" i="1" dirty="0"/>
              <a:t>    Зерттелетін молекулалардың сорбент ішінде толық таралуы, адсорбцияның соңғы процесі деп аталады.</a:t>
            </a:r>
            <a:endParaRPr lang="ru-RU" sz="2400" b="1" i="1" dirty="0"/>
          </a:p>
        </p:txBody>
      </p:sp>
      <p:pic>
        <p:nvPicPr>
          <p:cNvPr id="4" name="Picture 6" descr="image003"/>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113452"/>
            <a:ext cx="2339752" cy="21743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7198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FF8F249-DABC-4307-A200-4380E7C6CB03}"/>
              </a:ext>
            </a:extLst>
          </p:cNvPr>
          <p:cNvSpPr>
            <a:spLocks noGrp="1"/>
          </p:cNvSpPr>
          <p:nvPr>
            <p:ph idx="1"/>
          </p:nvPr>
        </p:nvSpPr>
        <p:spPr>
          <a:xfrm>
            <a:off x="457200" y="260648"/>
            <a:ext cx="8075240" cy="6213304"/>
          </a:xfrm>
        </p:spPr>
        <p:txBody>
          <a:bodyPr>
            <a:normAutofit lnSpcReduction="10000"/>
          </a:bodyPr>
          <a:lstStyle/>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Химиялық талдауда зерттелетін затты идентификациялау және  анықтау үшін алдын-ала қандай да бір әдісті пайдалана отырып кедергі жасайтын қосылыстардың әсерін жою қажет болады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Кедергі жасайтын компоненттерді жоюдың екі әдісі бар. Соның бірі –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бүркемелеу</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(жасыру), бұл жағдайда кедергі келтіретін қосылыс зерттеуге еш әсер етпейтін басқа формаға ауысады. Жасыру зерттелетін жүйеде орындала береді, дегенмен де бұл әдіс көп компонентті жүйелер үшін тиімсіз.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Ал екінші әдіс - қосылыстарды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бөліп алу</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(бөлу) әдісі. Бөлу дегеніміз – белгілі бір үдеріс арқылы бастапқы қоспа құрамындағы компоненттерді бірнеше фракцияға бір-бірінен бөліп алу сатысы. Бөлу кезінде құрамдастардың концентрациясы бір-біріне жақын болуы мүмкін.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BB992419-A0A5-4F99-A79E-D76AEBE112D0}"/>
              </a:ext>
            </a:extLst>
          </p:cNvPr>
          <p:cNvSpPr>
            <a:spLocks noGrp="1"/>
          </p:cNvSpPr>
          <p:nvPr>
            <p:ph type="sldNum" sz="quarter" idx="12"/>
          </p:nvPr>
        </p:nvSpPr>
        <p:spPr/>
        <p:txBody>
          <a:bodyPr/>
          <a:lstStyle/>
          <a:p>
            <a:fld id="{D6F87789-79C0-4369-89FF-5E19A7612EE5}" type="slidenum">
              <a:rPr lang="ru-RU" sz="1400" smtClean="0"/>
              <a:pPr/>
              <a:t>2</a:t>
            </a:fld>
            <a:endParaRPr lang="ru-RU" sz="1400" dirty="0"/>
          </a:p>
        </p:txBody>
      </p:sp>
    </p:spTree>
    <p:extLst>
      <p:ext uri="{BB962C8B-B14F-4D97-AF65-F5344CB8AC3E}">
        <p14:creationId xmlns:p14="http://schemas.microsoft.com/office/powerpoint/2010/main" val="2228825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4214810" y="857232"/>
          <a:ext cx="4786314" cy="3571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Схема 2"/>
          <p:cNvGraphicFramePr/>
          <p:nvPr/>
        </p:nvGraphicFramePr>
        <p:xfrm>
          <a:off x="214282" y="1928802"/>
          <a:ext cx="4143404" cy="17859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TextBox 3"/>
          <p:cNvSpPr txBox="1"/>
          <p:nvPr/>
        </p:nvSpPr>
        <p:spPr>
          <a:xfrm>
            <a:off x="285720" y="785794"/>
            <a:ext cx="3528392"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28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Орындалуына қарай</a:t>
            </a:r>
            <a:r>
              <a:rPr kumimoji="0" lang="kk-KZ"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t>
            </a:r>
            <a:endParaRPr kumimoji="0" lang="ru-RU"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6" name="Стрелка вниз 5"/>
          <p:cNvSpPr/>
          <p:nvPr/>
        </p:nvSpPr>
        <p:spPr>
          <a:xfrm rot="1779624">
            <a:off x="1194224" y="1319122"/>
            <a:ext cx="285752"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
        <p:nvSpPr>
          <p:cNvPr id="7" name="Стрелка вниз 6"/>
          <p:cNvSpPr/>
          <p:nvPr/>
        </p:nvSpPr>
        <p:spPr>
          <a:xfrm rot="19939240">
            <a:off x="2188059" y="1319527"/>
            <a:ext cx="285752"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pic>
        <p:nvPicPr>
          <p:cNvPr id="8" name="Рисунок 7" descr="adsorbcija_1.jpg"/>
          <p:cNvPicPr>
            <a:picLocks noChangeAspect="1"/>
          </p:cNvPicPr>
          <p:nvPr/>
        </p:nvPicPr>
        <p:blipFill>
          <a:blip r:embed="rId12" cstate="print"/>
          <a:stretch>
            <a:fillRect/>
          </a:stretch>
        </p:blipFill>
        <p:spPr>
          <a:xfrm>
            <a:off x="142844" y="4000504"/>
            <a:ext cx="4000528" cy="2643206"/>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E7985C6-CF82-4D1A-BE30-9A5B5394E549}"/>
              </a:ext>
            </a:extLst>
          </p:cNvPr>
          <p:cNvSpPr>
            <a:spLocks noGrp="1"/>
          </p:cNvSpPr>
          <p:nvPr>
            <p:ph sz="half" idx="1"/>
          </p:nvPr>
        </p:nvSpPr>
        <p:spPr>
          <a:xfrm>
            <a:off x="628650" y="692696"/>
            <a:ext cx="8335838" cy="5760640"/>
          </a:xfrm>
        </p:spPr>
        <p:txBody>
          <a:bodyPr>
            <a:normAutofit/>
          </a:bodyPr>
          <a:lstStyle/>
          <a:p>
            <a:pPr marL="0" marR="0" lvl="0" indent="0" algn="just" defTabSz="914400" rtl="0" eaLnBrk="1" fontAlgn="auto" latinLnBrk="0" hangingPunct="1">
              <a:lnSpc>
                <a:spcPct val="100000"/>
              </a:lnSpc>
              <a:spcBef>
                <a:spcPts val="0"/>
              </a:spcBef>
              <a:spcAft>
                <a:spcPts val="0"/>
              </a:spcAft>
              <a:buClr>
                <a:srgbClr val="E66C7D"/>
              </a:buClr>
              <a:buSzTx/>
              <a:buNone/>
              <a:tabLst/>
              <a:defRPr/>
            </a:pPr>
            <a:r>
              <a:rPr kumimoji="0" lang="kk-KZ"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Статикалық сорбция</a:t>
            </a:r>
            <a:r>
              <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kk-KZ"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сорбция статикасы</a:t>
            </a:r>
            <a:r>
              <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kk-KZ"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kk-KZ"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сорбциялық процестің екі фаза аралығында салыстырмалы тыныштықта өтіп, заттың фазалар арасында тепе-теңдік таралуымен аяқталатын сорбциялық процесс.</a:t>
            </a:r>
          </a:p>
          <a:p>
            <a:pPr marL="0" marR="0" lvl="0" indent="360000" algn="just" defTabSz="914400" rtl="0" eaLnBrk="1" fontAlgn="auto" latinLnBrk="0" hangingPunct="1">
              <a:lnSpc>
                <a:spcPct val="100000"/>
              </a:lnSpc>
              <a:spcBef>
                <a:spcPts val="0"/>
              </a:spcBef>
              <a:spcAft>
                <a:spcPts val="0"/>
              </a:spcAft>
              <a:buClr>
                <a:srgbClr val="E66C7D"/>
              </a:buClr>
              <a:buSzTx/>
              <a:buFont typeface="Georgia"/>
              <a:buChar char="•"/>
              <a:tabLst/>
              <a:defRPr/>
            </a:pPr>
            <a:endParaRPr kumimoji="0" lang="kk-KZ"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
                <a:srgbClr val="E66C7D"/>
              </a:buClr>
              <a:buSzTx/>
              <a:buNone/>
              <a:tabLst/>
              <a:defRPr/>
            </a:pPr>
            <a:r>
              <a:rPr kumimoji="0" lang="kk-KZ"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Динамикалық сорбция </a:t>
            </a:r>
            <a:r>
              <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kk-KZ"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сорбция динамикасы</a:t>
            </a:r>
            <a:r>
              <a:rPr kumimoji="0" lang="en-US"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kk-KZ"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kk-KZ"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жылжымалы фазаның жылжымайтын фазаға қарағанда бағытталған орын ауыстыру орын алатын сорбциялық процесс.</a:t>
            </a:r>
          </a:p>
          <a:p>
            <a:pPr marL="0" marR="0" lvl="0" indent="360000" algn="just" defTabSz="914400" rtl="0" eaLnBrk="1" fontAlgn="auto" latinLnBrk="0" hangingPunct="1">
              <a:lnSpc>
                <a:spcPct val="100000"/>
              </a:lnSpc>
              <a:spcBef>
                <a:spcPts val="0"/>
              </a:spcBef>
              <a:spcAft>
                <a:spcPts val="0"/>
              </a:spcAft>
              <a:buClr>
                <a:srgbClr val="E66C7D"/>
              </a:buClr>
              <a:buSzTx/>
              <a:buFont typeface="Georgia"/>
              <a:buChar char="•"/>
              <a:tabLst/>
              <a:defRPr/>
            </a:pPr>
            <a:endParaRPr kumimoji="0" lang="kk-KZ"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
                <a:srgbClr val="E66C7D"/>
              </a:buClr>
              <a:buSzTx/>
              <a:buNone/>
              <a:tabLst/>
              <a:defRPr/>
            </a:pPr>
            <a:r>
              <a:rPr kumimoji="0" lang="kk-KZ"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Сорбциялық сыйымдылық </a:t>
            </a:r>
            <a:r>
              <a:rPr kumimoji="0" lang="kk-KZ"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сорбенттің бірлік массасына жұтып алуы мүмкін зат мөлшері. </a:t>
            </a:r>
            <a:endParaRPr kumimoji="0" lang="ru-RU" sz="2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endParaRPr lang="ru-RU" dirty="0"/>
          </a:p>
        </p:txBody>
      </p:sp>
      <p:sp>
        <p:nvSpPr>
          <p:cNvPr id="5" name="Номер слайда 4">
            <a:extLst>
              <a:ext uri="{FF2B5EF4-FFF2-40B4-BE49-F238E27FC236}">
                <a16:creationId xmlns:a16="http://schemas.microsoft.com/office/drawing/2014/main" id="{94C6BA56-5C7B-4EC3-A6FC-9C6BAE2332F7}"/>
              </a:ext>
            </a:extLst>
          </p:cNvPr>
          <p:cNvSpPr>
            <a:spLocks noGrp="1"/>
          </p:cNvSpPr>
          <p:nvPr>
            <p:ph type="sldNum" sz="quarter" idx="12"/>
          </p:nvPr>
        </p:nvSpPr>
        <p:spPr/>
        <p:txBody>
          <a:bodyPr/>
          <a:lstStyle/>
          <a:p>
            <a:pPr>
              <a:defRPr/>
            </a:pPr>
            <a:fld id="{DD4FD8B5-63DB-44E8-B351-A56C9023D7EE}" type="slidenum">
              <a:rPr lang="ru-RU" smtClean="0"/>
              <a:pPr>
                <a:defRPr/>
              </a:pPr>
              <a:t>21</a:t>
            </a:fld>
            <a:endParaRPr lang="ru-RU"/>
          </a:p>
        </p:txBody>
      </p:sp>
    </p:spTree>
    <p:extLst>
      <p:ext uri="{BB962C8B-B14F-4D97-AF65-F5344CB8AC3E}">
        <p14:creationId xmlns:p14="http://schemas.microsoft.com/office/powerpoint/2010/main" val="3316178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1066800"/>
          </a:xfrm>
        </p:spPr>
        <p:txBody>
          <a:bodyPr/>
          <a:lstStyle/>
          <a:p>
            <a:pPr algn="ctr"/>
            <a:r>
              <a:rPr lang="kk-KZ" dirty="0"/>
              <a:t>Адсорбция</a:t>
            </a:r>
            <a:endParaRPr lang="ru-RU" dirty="0"/>
          </a:p>
        </p:txBody>
      </p:sp>
      <p:sp>
        <p:nvSpPr>
          <p:cNvPr id="3" name="Содержимое 2"/>
          <p:cNvSpPr>
            <a:spLocks noGrp="1"/>
          </p:cNvSpPr>
          <p:nvPr>
            <p:ph idx="1"/>
          </p:nvPr>
        </p:nvSpPr>
        <p:spPr>
          <a:xfrm>
            <a:off x="642910" y="1357298"/>
            <a:ext cx="8229600" cy="4325112"/>
          </a:xfrm>
        </p:spPr>
        <p:txBody>
          <a:bodyPr>
            <a:normAutofit/>
          </a:bodyPr>
          <a:lstStyle/>
          <a:p>
            <a:pPr marL="0" indent="256032" algn="just">
              <a:spcBef>
                <a:spcPts val="0"/>
              </a:spcBef>
              <a:buFont typeface="Wingdings" pitchFamily="2" charset="2"/>
              <a:buChar char="Ø"/>
            </a:pPr>
            <a:r>
              <a:rPr lang="ru-RU" sz="2000" dirty="0" err="1">
                <a:latin typeface="Times New Roman" pitchFamily="18" charset="0"/>
                <a:cs typeface="Times New Roman" pitchFamily="18" charset="0"/>
              </a:rPr>
              <a:t>Ерітіндіден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газ </a:t>
            </a:r>
            <a:r>
              <a:rPr lang="ru-RU" sz="2000" dirty="0" err="1">
                <a:latin typeface="Times New Roman" pitchFamily="18" charset="0"/>
                <a:cs typeface="Times New Roman" pitchFamily="18" charset="0"/>
              </a:rPr>
              <a:t>қоспасынан 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затты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екінші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қатты </a:t>
            </a:r>
            <a:r>
              <a:rPr lang="ru-RU" sz="2000" dirty="0">
                <a:latin typeface="Times New Roman" pitchFamily="18" charset="0"/>
                <a:cs typeface="Times New Roman" pitchFamily="18" charset="0"/>
              </a:rPr>
              <a:t>не </a:t>
            </a:r>
            <a:r>
              <a:rPr lang="ru-RU" sz="2000" dirty="0" err="1">
                <a:latin typeface="Times New Roman" pitchFamily="18" charset="0"/>
                <a:cs typeface="Times New Roman" pitchFamily="18" charset="0"/>
              </a:rPr>
              <a:t>сұйық заттың  бетіне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сіңіру процесі</a:t>
            </a:r>
            <a:r>
              <a:rPr lang="ru-RU" sz="2000" dirty="0">
                <a:latin typeface="Times New Roman" pitchFamily="18" charset="0"/>
                <a:cs typeface="Times New Roman" pitchFamily="18" charset="0"/>
              </a:rPr>
              <a:t>;</a:t>
            </a:r>
          </a:p>
          <a:p>
            <a:pPr marL="0" indent="256032" algn="just">
              <a:spcBef>
                <a:spcPts val="0"/>
              </a:spcBef>
              <a:buFont typeface="Wingdings" pitchFamily="2" charset="2"/>
              <a:buChar char="Ø"/>
            </a:pPr>
            <a:r>
              <a:rPr lang="ru-RU" sz="2000" dirty="0" err="1">
                <a:latin typeface="Times New Roman" pitchFamily="18" charset="0"/>
                <a:cs typeface="Times New Roman" pitchFamily="18" charset="0"/>
              </a:rPr>
              <a:t>Сіңіретін зат</a:t>
            </a:r>
            <a:r>
              <a:rPr lang="ru-RU" sz="2000" dirty="0">
                <a:latin typeface="Times New Roman" pitchFamily="18" charset="0"/>
                <a:cs typeface="Times New Roman" pitchFamily="18" charset="0"/>
              </a:rPr>
              <a:t> – </a:t>
            </a:r>
            <a:r>
              <a:rPr lang="ru-RU" sz="2000" dirty="0">
                <a:solidFill>
                  <a:schemeClr val="hlink"/>
                </a:solidFill>
                <a:latin typeface="Times New Roman" pitchFamily="18" charset="0"/>
                <a:cs typeface="Times New Roman" pitchFamily="18" charset="0"/>
              </a:rPr>
              <a:t>адсорбент;</a:t>
            </a:r>
          </a:p>
          <a:p>
            <a:pPr marL="0" indent="256032" algn="just">
              <a:spcBef>
                <a:spcPts val="0"/>
              </a:spcBef>
              <a:buFont typeface="Wingdings" pitchFamily="2" charset="2"/>
              <a:buChar char="Ø"/>
            </a:pPr>
            <a:r>
              <a:rPr lang="ru-RU" sz="2000" dirty="0" err="1">
                <a:latin typeface="Times New Roman" pitchFamily="18" charset="0"/>
                <a:cs typeface="Times New Roman" pitchFamily="18" charset="0"/>
              </a:rPr>
              <a:t>Адсорбенттің саңылаулары болуы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тиіс</a:t>
            </a:r>
            <a:r>
              <a:rPr lang="ru-RU" sz="2000" dirty="0">
                <a:latin typeface="Times New Roman" pitchFamily="18" charset="0"/>
                <a:cs typeface="Times New Roman" pitchFamily="18" charset="0"/>
              </a:rPr>
              <a:t>;</a:t>
            </a:r>
          </a:p>
          <a:p>
            <a:pPr marL="0" indent="256032" algn="just">
              <a:spcBef>
                <a:spcPts val="0"/>
              </a:spcBef>
              <a:buFont typeface="Wingdings" pitchFamily="2" charset="2"/>
              <a:buChar char="Ø"/>
            </a:pPr>
            <a:endParaRPr lang="ru-RU" sz="2000" dirty="0">
              <a:latin typeface="Times New Roman" pitchFamily="18" charset="0"/>
              <a:cs typeface="Times New Roman" pitchFamily="18" charset="0"/>
            </a:endParaRPr>
          </a:p>
          <a:p>
            <a:pPr marL="0" indent="256032" algn="just">
              <a:spcBef>
                <a:spcPts val="0"/>
              </a:spcBef>
              <a:buFont typeface="Wingdings" pitchFamily="2" charset="2"/>
              <a:buChar char="Ø"/>
            </a:pPr>
            <a:r>
              <a:rPr lang="ru-RU" sz="2000" dirty="0">
                <a:latin typeface="Times New Roman" pitchFamily="18" charset="0"/>
                <a:cs typeface="Times New Roman" pitchFamily="18" charset="0"/>
              </a:rPr>
              <a:t>	Адсорбция </a:t>
            </a:r>
            <a:r>
              <a:rPr lang="ru-RU" sz="2000" dirty="0" err="1">
                <a:latin typeface="Times New Roman" pitchFamily="18" charset="0"/>
                <a:cs typeface="Times New Roman" pitchFamily="18" charset="0"/>
              </a:rPr>
              <a:t>жағдайында концентрлеу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адсорбент-сұйықтық немесе</a:t>
            </a:r>
            <a:r>
              <a:rPr lang="ru-RU" sz="2000" dirty="0">
                <a:latin typeface="Times New Roman" pitchFamily="18" charset="0"/>
                <a:cs typeface="Times New Roman" pitchFamily="18" charset="0"/>
              </a:rPr>
              <a:t> адсорбент-газ </a:t>
            </a:r>
            <a:r>
              <a:rPr lang="ru-RU" sz="2000" dirty="0" err="1">
                <a:latin typeface="Times New Roman" pitchFamily="18" charset="0"/>
                <a:cs typeface="Times New Roman" pitchFamily="18" charset="0"/>
              </a:rPr>
              <a:t>аймағында жүреді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Адсорбцияға кері</a:t>
            </a:r>
            <a:r>
              <a:rPr lang="ru-RU" sz="2000" dirty="0">
                <a:latin typeface="Times New Roman" pitchFamily="18" charset="0"/>
                <a:cs typeface="Times New Roman" pitchFamily="18" charset="0"/>
              </a:rPr>
              <a:t> процесс, </a:t>
            </a:r>
            <a:r>
              <a:rPr lang="ru-RU" sz="2000" dirty="0" err="1">
                <a:latin typeface="Times New Roman" pitchFamily="18" charset="0"/>
                <a:cs typeface="Times New Roman" pitchFamily="18" charset="0"/>
              </a:rPr>
              <a:t>яғни фазалардың бөліну аймағынан сіңірілген заттарды</a:t>
            </a:r>
            <a:r>
              <a:rPr lang="ru-RU" sz="2000" dirty="0">
                <a:latin typeface="Times New Roman" pitchFamily="18" charset="0"/>
                <a:cs typeface="Times New Roman" pitchFamily="18" charset="0"/>
              </a:rPr>
              <a:t> фаза </a:t>
            </a:r>
            <a:r>
              <a:rPr lang="ru-RU" sz="2000" dirty="0" err="1">
                <a:latin typeface="Times New Roman" pitchFamily="18" charset="0"/>
                <a:cs typeface="Times New Roman" pitchFamily="18" charset="0"/>
              </a:rPr>
              <a:t>көлеміне қайтару процесі</a:t>
            </a:r>
            <a:r>
              <a:rPr lang="ru-RU" sz="2000" dirty="0">
                <a:latin typeface="Times New Roman" pitchFamily="18" charset="0"/>
                <a:cs typeface="Times New Roman" pitchFamily="18" charset="0"/>
              </a:rPr>
              <a:t>, десорбция </a:t>
            </a:r>
            <a:r>
              <a:rPr lang="ru-RU" sz="2000" dirty="0" err="1">
                <a:latin typeface="Times New Roman" pitchFamily="18" charset="0"/>
                <a:cs typeface="Times New Roman" pitchFamily="18" charset="0"/>
              </a:rPr>
              <a:t>деп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аталады</a:t>
            </a:r>
            <a:r>
              <a:rPr lang="ru-RU" sz="2000" dirty="0">
                <a:latin typeface="Times New Roman" pitchFamily="18" charset="0"/>
                <a:cs typeface="Times New Roman" pitchFamily="18" charset="0"/>
              </a:rPr>
              <a:t>.</a:t>
            </a:r>
          </a:p>
          <a:p>
            <a:pPr>
              <a:buNone/>
            </a:pPr>
            <a:endParaRPr lang="ru-RU" sz="2600" dirty="0">
              <a:latin typeface="Times New Roman" pitchFamily="18" charset="0"/>
              <a:cs typeface="Times New Roman" pitchFamily="18" charset="0"/>
            </a:endParaRPr>
          </a:p>
          <a:p>
            <a:endParaRPr lang="ru-RU" dirty="0"/>
          </a:p>
        </p:txBody>
      </p:sp>
      <p:pic>
        <p:nvPicPr>
          <p:cNvPr id="4" name="Рисунок 3" descr="adsorb-desorb.jpg"/>
          <p:cNvPicPr>
            <a:picLocks noChangeAspect="1"/>
          </p:cNvPicPr>
          <p:nvPr/>
        </p:nvPicPr>
        <p:blipFill>
          <a:blip r:embed="rId2" cstate="print"/>
          <a:stretch>
            <a:fillRect/>
          </a:stretch>
        </p:blipFill>
        <p:spPr>
          <a:xfrm>
            <a:off x="2214546" y="4214818"/>
            <a:ext cx="4286250" cy="227647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1066800"/>
          </a:xfrm>
        </p:spPr>
        <p:txBody>
          <a:bodyPr/>
          <a:lstStyle/>
          <a:p>
            <a:pPr algn="ctr"/>
            <a:r>
              <a:rPr lang="kk-KZ" dirty="0"/>
              <a:t>Адсорбция</a:t>
            </a:r>
            <a:endParaRPr lang="ru-RU" dirty="0"/>
          </a:p>
        </p:txBody>
      </p:sp>
      <p:sp>
        <p:nvSpPr>
          <p:cNvPr id="3" name="Содержимое 2"/>
          <p:cNvSpPr>
            <a:spLocks noGrp="1"/>
          </p:cNvSpPr>
          <p:nvPr>
            <p:ph idx="1"/>
          </p:nvPr>
        </p:nvSpPr>
        <p:spPr>
          <a:xfrm>
            <a:off x="642910" y="1357298"/>
            <a:ext cx="8229600" cy="4325112"/>
          </a:xfrm>
        </p:spPr>
        <p:txBody>
          <a:bodyPr>
            <a:normAutofit/>
          </a:bodyPr>
          <a:lstStyle/>
          <a:p>
            <a:pPr marL="0" indent="256032" algn="just">
              <a:spcBef>
                <a:spcPts val="0"/>
              </a:spcBef>
              <a:buFont typeface="Wingdings" pitchFamily="2" charset="2"/>
              <a:buChar char="Ø"/>
            </a:pPr>
            <a:r>
              <a:rPr lang="ru-RU" sz="2000" dirty="0" err="1">
                <a:latin typeface="Times New Roman" pitchFamily="18" charset="0"/>
                <a:cs typeface="Times New Roman" pitchFamily="18" charset="0"/>
              </a:rPr>
              <a:t>Ерітіндіден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газ </a:t>
            </a:r>
            <a:r>
              <a:rPr lang="ru-RU" sz="2000" dirty="0" err="1">
                <a:latin typeface="Times New Roman" pitchFamily="18" charset="0"/>
                <a:cs typeface="Times New Roman" pitchFamily="18" charset="0"/>
              </a:rPr>
              <a:t>қоспасынан 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затты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екінші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қатты </a:t>
            </a:r>
            <a:r>
              <a:rPr lang="ru-RU" sz="2000" dirty="0">
                <a:latin typeface="Times New Roman" pitchFamily="18" charset="0"/>
                <a:cs typeface="Times New Roman" pitchFamily="18" charset="0"/>
              </a:rPr>
              <a:t>не </a:t>
            </a:r>
            <a:r>
              <a:rPr lang="ru-RU" sz="2000" dirty="0" err="1">
                <a:latin typeface="Times New Roman" pitchFamily="18" charset="0"/>
                <a:cs typeface="Times New Roman" pitchFamily="18" charset="0"/>
              </a:rPr>
              <a:t>сұйық заттың  бетіне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сіңіру процесі</a:t>
            </a:r>
            <a:r>
              <a:rPr lang="ru-RU" sz="2000" dirty="0">
                <a:latin typeface="Times New Roman" pitchFamily="18" charset="0"/>
                <a:cs typeface="Times New Roman" pitchFamily="18" charset="0"/>
              </a:rPr>
              <a:t>;</a:t>
            </a:r>
          </a:p>
          <a:p>
            <a:pPr marL="0" indent="256032" algn="just">
              <a:spcBef>
                <a:spcPts val="0"/>
              </a:spcBef>
              <a:buFont typeface="Wingdings" pitchFamily="2" charset="2"/>
              <a:buChar char="Ø"/>
            </a:pPr>
            <a:r>
              <a:rPr lang="ru-RU" sz="2000" dirty="0" err="1">
                <a:latin typeface="Times New Roman" pitchFamily="18" charset="0"/>
                <a:cs typeface="Times New Roman" pitchFamily="18" charset="0"/>
              </a:rPr>
              <a:t>Сіңіретін зат</a:t>
            </a:r>
            <a:r>
              <a:rPr lang="ru-RU" sz="2000" dirty="0">
                <a:latin typeface="Times New Roman" pitchFamily="18" charset="0"/>
                <a:cs typeface="Times New Roman" pitchFamily="18" charset="0"/>
              </a:rPr>
              <a:t> – </a:t>
            </a:r>
            <a:r>
              <a:rPr lang="ru-RU" sz="2000" dirty="0">
                <a:solidFill>
                  <a:schemeClr val="hlink"/>
                </a:solidFill>
                <a:latin typeface="Times New Roman" pitchFamily="18" charset="0"/>
                <a:cs typeface="Times New Roman" pitchFamily="18" charset="0"/>
              </a:rPr>
              <a:t>адсорбент;</a:t>
            </a:r>
          </a:p>
          <a:p>
            <a:pPr marL="0" indent="256032" algn="just">
              <a:spcBef>
                <a:spcPts val="0"/>
              </a:spcBef>
              <a:buFont typeface="Wingdings" pitchFamily="2" charset="2"/>
              <a:buChar char="Ø"/>
            </a:pPr>
            <a:r>
              <a:rPr lang="ru-RU" sz="2000" dirty="0" err="1">
                <a:latin typeface="Times New Roman" pitchFamily="18" charset="0"/>
                <a:cs typeface="Times New Roman" pitchFamily="18" charset="0"/>
              </a:rPr>
              <a:t>Адсорбенттің саңылаулары болуы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тиіс</a:t>
            </a:r>
            <a:r>
              <a:rPr lang="ru-RU" sz="2000" dirty="0">
                <a:latin typeface="Times New Roman" pitchFamily="18" charset="0"/>
                <a:cs typeface="Times New Roman" pitchFamily="18" charset="0"/>
              </a:rPr>
              <a:t>;</a:t>
            </a:r>
          </a:p>
          <a:p>
            <a:pPr marL="0" indent="256032" algn="just">
              <a:spcBef>
                <a:spcPts val="0"/>
              </a:spcBef>
              <a:buFont typeface="Wingdings" pitchFamily="2" charset="2"/>
              <a:buChar char="Ø"/>
            </a:pPr>
            <a:endParaRPr lang="ru-RU" sz="2000" dirty="0">
              <a:latin typeface="Times New Roman" pitchFamily="18" charset="0"/>
              <a:cs typeface="Times New Roman" pitchFamily="18" charset="0"/>
            </a:endParaRPr>
          </a:p>
          <a:p>
            <a:pPr marL="0" indent="256032" algn="just">
              <a:spcBef>
                <a:spcPts val="0"/>
              </a:spcBef>
              <a:buFont typeface="Wingdings" pitchFamily="2" charset="2"/>
              <a:buChar char="Ø"/>
            </a:pPr>
            <a:r>
              <a:rPr lang="ru-RU" sz="2000" dirty="0">
                <a:latin typeface="Times New Roman" pitchFamily="18" charset="0"/>
                <a:cs typeface="Times New Roman" pitchFamily="18" charset="0"/>
              </a:rPr>
              <a:t>	Адсорбция </a:t>
            </a:r>
            <a:r>
              <a:rPr lang="ru-RU" sz="2000" dirty="0" err="1">
                <a:latin typeface="Times New Roman" pitchFamily="18" charset="0"/>
                <a:cs typeface="Times New Roman" pitchFamily="18" charset="0"/>
              </a:rPr>
              <a:t>жағдайында концентрлеу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адсорбент-сұйықтық немесе</a:t>
            </a:r>
            <a:r>
              <a:rPr lang="ru-RU" sz="2000" dirty="0">
                <a:latin typeface="Times New Roman" pitchFamily="18" charset="0"/>
                <a:cs typeface="Times New Roman" pitchFamily="18" charset="0"/>
              </a:rPr>
              <a:t> адсорбент-газ </a:t>
            </a:r>
            <a:r>
              <a:rPr lang="ru-RU" sz="2000" dirty="0" err="1">
                <a:latin typeface="Times New Roman" pitchFamily="18" charset="0"/>
                <a:cs typeface="Times New Roman" pitchFamily="18" charset="0"/>
              </a:rPr>
              <a:t>аймағында жүреді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Адсорбцияға кері</a:t>
            </a:r>
            <a:r>
              <a:rPr lang="ru-RU" sz="2000" dirty="0">
                <a:latin typeface="Times New Roman" pitchFamily="18" charset="0"/>
                <a:cs typeface="Times New Roman" pitchFamily="18" charset="0"/>
              </a:rPr>
              <a:t> процесс, </a:t>
            </a:r>
            <a:r>
              <a:rPr lang="ru-RU" sz="2000" dirty="0" err="1">
                <a:latin typeface="Times New Roman" pitchFamily="18" charset="0"/>
                <a:cs typeface="Times New Roman" pitchFamily="18" charset="0"/>
              </a:rPr>
              <a:t>яғни фазалардың бөліну аймағынан сіңірілген заттарды</a:t>
            </a:r>
            <a:r>
              <a:rPr lang="ru-RU" sz="2000" dirty="0">
                <a:latin typeface="Times New Roman" pitchFamily="18" charset="0"/>
                <a:cs typeface="Times New Roman" pitchFamily="18" charset="0"/>
              </a:rPr>
              <a:t> фаза </a:t>
            </a:r>
            <a:r>
              <a:rPr lang="ru-RU" sz="2000" dirty="0" err="1">
                <a:latin typeface="Times New Roman" pitchFamily="18" charset="0"/>
                <a:cs typeface="Times New Roman" pitchFamily="18" charset="0"/>
              </a:rPr>
              <a:t>көлеміне қайтару процесі</a:t>
            </a:r>
            <a:r>
              <a:rPr lang="ru-RU" sz="2000" dirty="0">
                <a:latin typeface="Times New Roman" pitchFamily="18" charset="0"/>
                <a:cs typeface="Times New Roman" pitchFamily="18" charset="0"/>
              </a:rPr>
              <a:t>, десорбция </a:t>
            </a:r>
            <a:r>
              <a:rPr lang="ru-RU" sz="2000" dirty="0" err="1">
                <a:latin typeface="Times New Roman" pitchFamily="18" charset="0"/>
                <a:cs typeface="Times New Roman" pitchFamily="18" charset="0"/>
              </a:rPr>
              <a:t>деп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аталады</a:t>
            </a:r>
            <a:r>
              <a:rPr lang="ru-RU" sz="2000" dirty="0">
                <a:latin typeface="Times New Roman" pitchFamily="18" charset="0"/>
                <a:cs typeface="Times New Roman" pitchFamily="18" charset="0"/>
              </a:rPr>
              <a:t>.</a:t>
            </a:r>
          </a:p>
          <a:p>
            <a:pPr>
              <a:buNone/>
            </a:pPr>
            <a:endParaRPr lang="ru-RU" sz="2600" dirty="0">
              <a:latin typeface="Times New Roman" pitchFamily="18" charset="0"/>
              <a:cs typeface="Times New Roman" pitchFamily="18" charset="0"/>
            </a:endParaRPr>
          </a:p>
          <a:p>
            <a:endParaRPr lang="ru-RU" dirty="0"/>
          </a:p>
        </p:txBody>
      </p:sp>
      <p:pic>
        <p:nvPicPr>
          <p:cNvPr id="4" name="Рисунок 3" descr="adsorb-desorb.jpg"/>
          <p:cNvPicPr>
            <a:picLocks noChangeAspect="1"/>
          </p:cNvPicPr>
          <p:nvPr/>
        </p:nvPicPr>
        <p:blipFill>
          <a:blip r:embed="rId2" cstate="print"/>
          <a:stretch>
            <a:fillRect/>
          </a:stretch>
        </p:blipFill>
        <p:spPr>
          <a:xfrm>
            <a:off x="2214546" y="4214818"/>
            <a:ext cx="4286250" cy="227647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642918"/>
            <a:ext cx="8229600" cy="1066800"/>
          </a:xfrm>
        </p:spPr>
        <p:txBody>
          <a:bodyPr>
            <a:normAutofit/>
          </a:bodyPr>
          <a:lstStyle/>
          <a:p>
            <a:pPr algn="ctr"/>
            <a:r>
              <a:rPr lang="kk-KZ" dirty="0">
                <a:latin typeface="Times New Roman" pitchFamily="18" charset="0"/>
                <a:cs typeface="Times New Roman" pitchFamily="18" charset="0"/>
              </a:rPr>
              <a:t>Хемосорбция</a:t>
            </a:r>
            <a:r>
              <a:rPr lang="en-US" dirty="0">
                <a:latin typeface="Times New Roman" pitchFamily="18" charset="0"/>
                <a:cs typeface="Times New Roman" pitchFamily="18" charset="0"/>
              </a:rPr>
              <a:t> (</a:t>
            </a:r>
            <a:r>
              <a:rPr lang="kk-KZ" dirty="0">
                <a:latin typeface="Times New Roman" pitchFamily="18" charset="0"/>
                <a:cs typeface="Times New Roman" pitchFamily="18" charset="0"/>
              </a:rPr>
              <a:t>химиялық сорбция</a:t>
            </a:r>
            <a:r>
              <a:rPr lang="en-US"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785926"/>
            <a:ext cx="8229600" cy="4325112"/>
          </a:xfrm>
        </p:spPr>
        <p:txBody>
          <a:bodyPr/>
          <a:lstStyle/>
          <a:p>
            <a:pPr lvl="0"/>
            <a:r>
              <a:rPr lang="ru-RU" sz="2000" dirty="0" err="1">
                <a:latin typeface="Times New Roman" pitchFamily="18" charset="0"/>
                <a:ea typeface="Times New Roman" pitchFamily="18" charset="0"/>
                <a:cs typeface="Times New Roman" pitchFamily="18" charset="0"/>
              </a:rPr>
              <a:t>Сорбат</a:t>
            </a:r>
            <a:r>
              <a:rPr lang="ru-RU" sz="2000" dirty="0">
                <a:latin typeface="Times New Roman" pitchFamily="18" charset="0"/>
                <a:ea typeface="Times New Roman" pitchFamily="18" charset="0"/>
                <a:cs typeface="Times New Roman" pitchFamily="18" charset="0"/>
              </a:rPr>
              <a:t> пен сорбент </a:t>
            </a:r>
            <a:r>
              <a:rPr lang="ru-RU" sz="2000" dirty="0" err="1">
                <a:latin typeface="Times New Roman" pitchFamily="18" charset="0"/>
                <a:ea typeface="Times New Roman" pitchFamily="18" charset="0"/>
                <a:cs typeface="Times New Roman" pitchFamily="18" charset="0"/>
              </a:rPr>
              <a:t>арасында</a:t>
            </a:r>
            <a:r>
              <a:rPr lang="ru-RU" sz="2000" dirty="0">
                <a:latin typeface="Times New Roman" pitchFamily="18" charset="0"/>
                <a:ea typeface="Times New Roman" pitchFamily="18" charset="0"/>
                <a:cs typeface="Times New Roman" pitchFamily="18" charset="0"/>
              </a:rPr>
              <a:t> </a:t>
            </a:r>
            <a:r>
              <a:rPr lang="ru-RU" sz="2000" dirty="0" err="1">
                <a:latin typeface="Times New Roman" pitchFamily="18" charset="0"/>
                <a:ea typeface="Times New Roman" pitchFamily="18" charset="0"/>
                <a:cs typeface="Times New Roman" pitchFamily="18" charset="0"/>
              </a:rPr>
              <a:t>химиялық әрекеттесу орын</a:t>
            </a:r>
            <a:r>
              <a:rPr lang="ru-RU" sz="2000" dirty="0">
                <a:latin typeface="Times New Roman" pitchFamily="18" charset="0"/>
                <a:ea typeface="Times New Roman" pitchFamily="18" charset="0"/>
                <a:cs typeface="Times New Roman" pitchFamily="18" charset="0"/>
              </a:rPr>
              <a:t> </a:t>
            </a:r>
            <a:r>
              <a:rPr lang="ru-RU" sz="2000" dirty="0" err="1">
                <a:latin typeface="Times New Roman" pitchFamily="18" charset="0"/>
                <a:ea typeface="Times New Roman" pitchFamily="18" charset="0"/>
                <a:cs typeface="Times New Roman" pitchFamily="18" charset="0"/>
              </a:rPr>
              <a:t>алса</a:t>
            </a:r>
            <a:r>
              <a:rPr lang="ru-RU" sz="2000" dirty="0">
                <a:latin typeface="Times New Roman" pitchFamily="18" charset="0"/>
                <a:ea typeface="Times New Roman" pitchFamily="18" charset="0"/>
                <a:cs typeface="Times New Roman" pitchFamily="18" charset="0"/>
              </a:rPr>
              <a:t>, </a:t>
            </a:r>
            <a:r>
              <a:rPr lang="ru-RU" sz="2000" dirty="0" err="1">
                <a:latin typeface="Times New Roman" pitchFamily="18" charset="0"/>
                <a:ea typeface="Times New Roman" pitchFamily="18" charset="0"/>
                <a:cs typeface="Times New Roman" pitchFamily="18" charset="0"/>
              </a:rPr>
              <a:t>нәтижесінде олардың арасында</a:t>
            </a:r>
            <a:r>
              <a:rPr lang="ru-RU" sz="2000" dirty="0">
                <a:latin typeface="Times New Roman" pitchFamily="18" charset="0"/>
                <a:ea typeface="Times New Roman" pitchFamily="18" charset="0"/>
                <a:cs typeface="Times New Roman" pitchFamily="18" charset="0"/>
              </a:rPr>
              <a:t> </a:t>
            </a:r>
            <a:r>
              <a:rPr lang="ru-RU" sz="2000" dirty="0" err="1">
                <a:latin typeface="Times New Roman" pitchFamily="18" charset="0"/>
                <a:ea typeface="Times New Roman" pitchFamily="18" charset="0"/>
                <a:cs typeface="Times New Roman" pitchFamily="18" charset="0"/>
              </a:rPr>
              <a:t>үшінші зат</a:t>
            </a:r>
            <a:r>
              <a:rPr lang="ru-RU" sz="2000" dirty="0">
                <a:latin typeface="Times New Roman" pitchFamily="18" charset="0"/>
                <a:ea typeface="Times New Roman" pitchFamily="18" charset="0"/>
                <a:cs typeface="Times New Roman" pitchFamily="18" charset="0"/>
              </a:rPr>
              <a:t> </a:t>
            </a:r>
            <a:r>
              <a:rPr lang="ru-RU" sz="2000" dirty="0" err="1">
                <a:latin typeface="Times New Roman" pitchFamily="18" charset="0"/>
                <a:ea typeface="Times New Roman" pitchFamily="18" charset="0"/>
                <a:cs typeface="Times New Roman" pitchFamily="18" charset="0"/>
              </a:rPr>
              <a:t>түзіледі</a:t>
            </a:r>
            <a:r>
              <a:rPr lang="ru-RU" sz="2000" dirty="0">
                <a:latin typeface="Times New Roman" pitchFamily="18" charset="0"/>
                <a:ea typeface="Times New Roman" pitchFamily="18" charset="0"/>
                <a:cs typeface="Times New Roman" pitchFamily="18" charset="0"/>
              </a:rPr>
              <a:t>.</a:t>
            </a:r>
            <a:endParaRPr lang="ru-RU" sz="2000" dirty="0">
              <a:latin typeface="Times New Roman" pitchFamily="18" charset="0"/>
              <a:cs typeface="Times New Roman" pitchFamily="18" charset="0"/>
            </a:endParaRPr>
          </a:p>
          <a:p>
            <a:endParaRPr lang="ru-RU" dirty="0"/>
          </a:p>
        </p:txBody>
      </p:sp>
      <p:pic>
        <p:nvPicPr>
          <p:cNvPr id="4" name="Picture 1"/>
          <p:cNvPicPr>
            <a:picLocks noChangeAspect="1" noChangeArrowheads="1"/>
          </p:cNvPicPr>
          <p:nvPr/>
        </p:nvPicPr>
        <p:blipFill>
          <a:blip r:embed="rId2" cstate="print"/>
          <a:srcRect/>
          <a:stretch>
            <a:fillRect/>
          </a:stretch>
        </p:blipFill>
        <p:spPr bwMode="auto">
          <a:xfrm>
            <a:off x="1500166" y="2857496"/>
            <a:ext cx="5072098" cy="785818"/>
          </a:xfrm>
          <a:prstGeom prst="rect">
            <a:avLst/>
          </a:prstGeom>
          <a:noFill/>
        </p:spPr>
      </p:pic>
      <p:sp>
        <p:nvSpPr>
          <p:cNvPr id="5" name="Прямоугольник 4"/>
          <p:cNvSpPr/>
          <p:nvPr/>
        </p:nvSpPr>
        <p:spPr>
          <a:xfrm>
            <a:off x="857224" y="3929066"/>
            <a:ext cx="7215238" cy="1631216"/>
          </a:xfrm>
          <a:prstGeom prst="rect">
            <a:avLst/>
          </a:prstGeom>
        </p:spPr>
        <p:txBody>
          <a:bodyPr wrap="square">
            <a:spAutoFit/>
          </a:bodyPr>
          <a:lstStyle/>
          <a:p>
            <a:pPr marL="0" marR="0" lvl="0" indent="360000" algn="just" defTabSz="914400" rtl="0" eaLnBrk="0" fontAlgn="base" latinLnBrk="0" hangingPunct="0">
              <a:lnSpc>
                <a:spcPct val="100000"/>
              </a:lnSpc>
              <a:spcBef>
                <a:spcPct val="0"/>
              </a:spcBef>
              <a:spcAft>
                <a:spcPct val="0"/>
              </a:spcAft>
              <a:buClrTx/>
              <a:buSzTx/>
              <a:buFontTx/>
              <a:buNone/>
              <a:tabLst/>
              <a:defRPr/>
            </a:pPr>
            <a:r>
              <a:rPr kumimoji="0" lang="ru-RU" sz="2000" b="0" i="0" u="none" strike="noStrike" kern="1200" cap="none" spc="0" normalizeH="0" baseline="0" noProof="0" dirty="0" err="1">
                <a:ln>
                  <a:noFill/>
                </a:ln>
                <a:solidFill>
                  <a:prstClr val="black"/>
                </a:solidFill>
                <a:effectLst/>
                <a:uLnTx/>
                <a:uFillTx/>
                <a:latin typeface="Times New Roman" pitchFamily="18" charset="0"/>
                <a:ea typeface="Times New Roman" pitchFamily="18" charset="0"/>
                <a:cs typeface="Times New Roman" pitchFamily="18" charset="0"/>
              </a:rPr>
              <a:t>Химиялық </a:t>
            </a:r>
            <a:r>
              <a:rPr kumimoji="0" lang="ru-RU" sz="2000" b="0" i="0" u="none" strike="noStrike" kern="1200" cap="none" spc="0" normalizeH="0" baseline="0" noProof="0" dirty="0">
                <a:ln>
                  <a:noFill/>
                </a:ln>
                <a:solidFill>
                  <a:prstClr val="black"/>
                </a:solidFill>
                <a:effectLst/>
                <a:uLnTx/>
                <a:uFillTx/>
                <a:latin typeface="Times New Roman" pitchFamily="18" charset="0"/>
                <a:ea typeface="Times New Roman" pitchFamily="18" charset="0"/>
                <a:cs typeface="Times New Roman" pitchFamily="18" charset="0"/>
              </a:rPr>
              <a:t>сорбция </a:t>
            </a:r>
            <a:r>
              <a:rPr kumimoji="0" lang="ru-RU" sz="2000" b="0" i="0" u="none" strike="noStrike" kern="1200" cap="none" spc="0" normalizeH="0" baseline="0" noProof="0" dirty="0" err="1">
                <a:ln>
                  <a:noFill/>
                </a:ln>
                <a:solidFill>
                  <a:prstClr val="black"/>
                </a:solidFill>
                <a:effectLst/>
                <a:uLnTx/>
                <a:uFillTx/>
                <a:latin typeface="Times New Roman" pitchFamily="18" charset="0"/>
                <a:ea typeface="Times New Roman" pitchFamily="18" charset="0"/>
                <a:cs typeface="Times New Roman" pitchFamily="18" charset="0"/>
              </a:rPr>
              <a:t>физикалық сорбцияға карағанда әлдеқайда мықты және </a:t>
            </a:r>
            <a:r>
              <a:rPr kumimoji="0" lang="ru-RU" sz="2000" b="0" i="0" u="none" strike="noStrike" kern="1200" cap="none" spc="0" normalizeH="0" baseline="0" noProof="0" dirty="0">
                <a:ln>
                  <a:noFill/>
                </a:ln>
                <a:solidFill>
                  <a:prstClr val="black"/>
                </a:solidFill>
                <a:effectLst/>
                <a:uLnTx/>
                <a:uFillTx/>
                <a:latin typeface="Times New Roman" pitchFamily="18" charset="0"/>
                <a:ea typeface="Times New Roman" pitchFamily="18" charset="0"/>
                <a:cs typeface="Times New Roman" pitchFamily="18" charset="0"/>
              </a:rPr>
              <a:t>десорбция </a:t>
            </a:r>
            <a:r>
              <a:rPr kumimoji="0" lang="ru-RU" sz="2000" b="0" i="0" u="none" strike="noStrike" kern="1200" cap="none" spc="0" normalizeH="0" baseline="0" noProof="0" dirty="0" err="1">
                <a:ln>
                  <a:noFill/>
                </a:ln>
                <a:solidFill>
                  <a:prstClr val="black"/>
                </a:solidFill>
                <a:effectLst/>
                <a:uLnTx/>
                <a:uFillTx/>
                <a:latin typeface="Times New Roman" pitchFamily="18" charset="0"/>
                <a:ea typeface="Times New Roman" pitchFamily="18" charset="0"/>
                <a:cs typeface="Times New Roman" pitchFamily="18" charset="0"/>
              </a:rPr>
              <a:t>өздігінен жүрмейді</a:t>
            </a:r>
            <a:r>
              <a:rPr kumimoji="0" lang="ru-RU" sz="2000" b="0" i="0" u="none" strike="noStrike" kern="1200" cap="none" spc="0" normalizeH="0" baseline="0" noProof="0" dirty="0">
                <a:ln>
                  <a:noFill/>
                </a:ln>
                <a:solidFill>
                  <a:prstClr val="black"/>
                </a:solidFill>
                <a:effectLst/>
                <a:uLnTx/>
                <a:uFillTx/>
                <a:latin typeface="Times New Roman" pitchFamily="18" charset="0"/>
                <a:ea typeface="Times New Roman" pitchFamily="18" charset="0"/>
                <a:cs typeface="Times New Roman" pitchFamily="18" charset="0"/>
              </a:rPr>
              <a:t>. </a:t>
            </a:r>
          </a:p>
          <a:p>
            <a:pPr marL="0" marR="0" lvl="0" indent="360000" algn="just" defTabSz="914400" rtl="0" eaLnBrk="0" fontAlgn="base" latinLnBrk="0" hangingPunct="0">
              <a:lnSpc>
                <a:spcPct val="100000"/>
              </a:lnSpc>
              <a:spcBef>
                <a:spcPct val="0"/>
              </a:spcBef>
              <a:spcAft>
                <a:spcPct val="0"/>
              </a:spcAft>
              <a:buClrTx/>
              <a:buSzTx/>
              <a:buFontTx/>
              <a:buNone/>
              <a:tabLst/>
              <a:defRPr/>
            </a:pPr>
            <a:r>
              <a:rPr kumimoji="0" lang="kk-KZ"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Температура жоғарылаған сайын физикалық сорбция азаяды, ал химиялық өседі. Физикалық және химиялық сорбция өздігінен сирек кездеседі, көбінесі олар бірігіп жүреді.</a:t>
            </a:r>
            <a:endParaRPr kumimoji="0" lang="ru-RU"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548680"/>
            <a:ext cx="8028384" cy="440120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sz="2800" b="0" i="0" u="none" strike="noStrike" kern="1200" cap="none" spc="0" normalizeH="0" baseline="0" noProof="0" dirty="0">
                <a:ln>
                  <a:noFill/>
                </a:ln>
                <a:solidFill>
                  <a:prstClr val="black"/>
                </a:solidFill>
                <a:effectLst/>
                <a:uLnTx/>
                <a:uFillTx/>
                <a:latin typeface="Arial" charset="0"/>
                <a:ea typeface="+mn-ea"/>
                <a:cs typeface="+mn-cs"/>
              </a:rPr>
              <a:t> Сорбциялық процесстердің артықшылығы зерттелетін қосылыстың комплекс түзілуіне байланысты. Сол себепті сирек металдарды анықтағанда сорбциялық процестер жиі қолданылады.</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sz="2800" b="0" i="0" u="none" strike="noStrike" kern="1200" cap="none" spc="0" normalizeH="0" baseline="0" noProof="0" dirty="0">
                <a:ln>
                  <a:noFill/>
                </a:ln>
                <a:solidFill>
                  <a:prstClr val="black"/>
                </a:solidFill>
                <a:effectLst/>
                <a:uLnTx/>
                <a:uFillTx/>
                <a:latin typeface="Arial" charset="0"/>
                <a:ea typeface="+mn-ea"/>
                <a:cs typeface="+mn-cs"/>
              </a:rPr>
              <a:t>Барлық сорбциялық процесті орындау үшін зерттелетін компоненттің табиғатына орай түрлі сорбенттер қолданылады. Сорбенттерге қойылатын негізгі талаптар қыздыруға төзімді және селективтілігі жоғары болу керек.</a:t>
            </a:r>
            <a:endParaRPr kumimoji="0" lang="ru-RU" sz="2800" b="0" i="0" u="none" strike="noStrike" kern="1200" cap="none" spc="0" normalizeH="0" baseline="0" noProof="0" dirty="0">
              <a:ln>
                <a:noFill/>
              </a:ln>
              <a:solidFill>
                <a:prstClr val="black"/>
              </a:solidFill>
              <a:effectLst/>
              <a:uLnTx/>
              <a:uFillTx/>
              <a:latin typeface="Arial" charset="0"/>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2201203" y="14988"/>
          <a:ext cx="5872981" cy="1268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Схема 9"/>
          <p:cNvGraphicFramePr/>
          <p:nvPr/>
        </p:nvGraphicFramePr>
        <p:xfrm>
          <a:off x="2051720" y="1340768"/>
          <a:ext cx="6336704" cy="40324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Прямоугольник 10"/>
          <p:cNvSpPr/>
          <p:nvPr/>
        </p:nvSpPr>
        <p:spPr>
          <a:xfrm>
            <a:off x="467544" y="5517232"/>
            <a:ext cx="8496944" cy="1200329"/>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sz="24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Сорбенттердің түрлері құрамындағы функционалды топқа байланысты және зерттелетін ерітіндінің анықталатын рН диапазонына қарай таңдалады.</a:t>
            </a:r>
            <a:endParaRPr kumimoji="0" lang="ru-RU" sz="24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5656" y="620688"/>
            <a:ext cx="7272808" cy="5009833"/>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sz="2400" b="1" i="1" u="sng" strike="noStrike" kern="1200" cap="none" spc="0" normalizeH="0" baseline="0" noProof="0" dirty="0">
                <a:ln w="1905"/>
                <a:solidFill>
                  <a:srgbClr val="FF0000"/>
                </a:solidFill>
                <a:effectLst>
                  <a:innerShdw blurRad="69850" dist="43180" dir="5400000">
                    <a:srgbClr val="000000">
                      <a:alpha val="65000"/>
                    </a:srgbClr>
                  </a:innerShdw>
                </a:effectLst>
                <a:uLnTx/>
                <a:uFillTx/>
                <a:latin typeface="Arial" charset="0"/>
                <a:ea typeface="+mn-ea"/>
                <a:cs typeface="+mn-cs"/>
              </a:rPr>
              <a:t>Бейорганикалық сорбенттер </a:t>
            </a:r>
            <a:r>
              <a:rPr kumimoji="0" lang="kk-KZ" sz="24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Arial" charset="0"/>
                <a:ea typeface="+mn-ea"/>
                <a:cs typeface="+mn-cs"/>
              </a:rPr>
              <a:t>қатарына аз еритін табиғи және синтетикалық жолмен алынған бейорганикалық қосылыстар жатады. Олар көбінесе металдардың оксидтері мен гидроксидтері.</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sz="24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Arial" charset="0"/>
                <a:ea typeface="+mn-ea"/>
                <a:cs typeface="+mn-cs"/>
              </a:rPr>
              <a:t>  Табиғатта таралуына қарай 4 түрге бөлінеді</a:t>
            </a:r>
          </a:p>
          <a:p>
            <a:pPr marL="342900" marR="0" lvl="0" indent="-342900" algn="l" defTabSz="914400" rtl="0" eaLnBrk="1" fontAlgn="base" latinLnBrk="0" hangingPunct="1">
              <a:lnSpc>
                <a:spcPct val="150000"/>
              </a:lnSpc>
              <a:spcBef>
                <a:spcPct val="0"/>
              </a:spcBef>
              <a:spcAft>
                <a:spcPct val="0"/>
              </a:spcAft>
              <a:buClrTx/>
              <a:buSzTx/>
              <a:buFont typeface="Wingdings" pitchFamily="2" charset="2"/>
              <a:buChar char="v"/>
              <a:tabLst/>
              <a:defRPr/>
            </a:pPr>
            <a:r>
              <a:rPr kumimoji="0" lang="kk-KZ" sz="2400" b="1" i="1"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Arial" charset="0"/>
                <a:ea typeface="+mn-ea"/>
                <a:cs typeface="+mn-cs"/>
              </a:rPr>
              <a:t>Периодтық жүйедегі ІІІ, </a:t>
            </a:r>
            <a:r>
              <a:rPr kumimoji="0" lang="en-US" sz="2400" b="1" i="1"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Arial" charset="0"/>
                <a:ea typeface="+mn-ea"/>
                <a:cs typeface="+mn-cs"/>
              </a:rPr>
              <a:t>VI </a:t>
            </a:r>
            <a:r>
              <a:rPr kumimoji="0" lang="kk-KZ" sz="2400" b="1" i="1"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Arial" charset="0"/>
                <a:ea typeface="+mn-ea"/>
                <a:cs typeface="+mn-cs"/>
              </a:rPr>
              <a:t>топ элементтерінің оксигидраттары</a:t>
            </a:r>
          </a:p>
          <a:p>
            <a:pPr marL="342900" marR="0" lvl="0" indent="-342900" algn="l" defTabSz="914400" rtl="0" eaLnBrk="1" fontAlgn="base" latinLnBrk="0" hangingPunct="1">
              <a:lnSpc>
                <a:spcPct val="150000"/>
              </a:lnSpc>
              <a:spcBef>
                <a:spcPct val="0"/>
              </a:spcBef>
              <a:spcAft>
                <a:spcPct val="0"/>
              </a:spcAft>
              <a:buClrTx/>
              <a:buSzTx/>
              <a:buFont typeface="Wingdings" pitchFamily="2" charset="2"/>
              <a:buChar char="v"/>
              <a:tabLst/>
              <a:defRPr/>
            </a:pPr>
            <a:r>
              <a:rPr kumimoji="0" lang="kk-KZ" sz="2400" b="1" i="1"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Arial" charset="0"/>
                <a:ea typeface="+mn-ea"/>
                <a:cs typeface="+mn-cs"/>
              </a:rPr>
              <a:t>Сульфидті сорбенттер</a:t>
            </a:r>
          </a:p>
          <a:p>
            <a:pPr marL="342900" marR="0" lvl="0" indent="-342900" algn="l" defTabSz="914400" rtl="0" eaLnBrk="1" fontAlgn="base" latinLnBrk="0" hangingPunct="1">
              <a:lnSpc>
                <a:spcPct val="150000"/>
              </a:lnSpc>
              <a:spcBef>
                <a:spcPct val="0"/>
              </a:spcBef>
              <a:spcAft>
                <a:spcPct val="0"/>
              </a:spcAft>
              <a:buClrTx/>
              <a:buSzTx/>
              <a:buFont typeface="Wingdings" pitchFamily="2" charset="2"/>
              <a:buChar char="v"/>
              <a:tabLst/>
              <a:defRPr/>
            </a:pPr>
            <a:r>
              <a:rPr kumimoji="0" lang="kk-KZ" sz="2400" b="1" i="1"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Arial" charset="0"/>
                <a:ea typeface="+mn-ea"/>
                <a:cs typeface="+mn-cs"/>
              </a:rPr>
              <a:t>Цианоферратты сорбенттер</a:t>
            </a:r>
          </a:p>
          <a:p>
            <a:pPr marL="342900" marR="0" lvl="0" indent="-342900" algn="l" defTabSz="914400" rtl="0" eaLnBrk="1" fontAlgn="base" latinLnBrk="0" hangingPunct="1">
              <a:lnSpc>
                <a:spcPct val="150000"/>
              </a:lnSpc>
              <a:spcBef>
                <a:spcPct val="0"/>
              </a:spcBef>
              <a:spcAft>
                <a:spcPct val="0"/>
              </a:spcAft>
              <a:buClrTx/>
              <a:buSzTx/>
              <a:buFont typeface="Wingdings" pitchFamily="2" charset="2"/>
              <a:buChar char="v"/>
              <a:tabLst/>
              <a:defRPr/>
            </a:pPr>
            <a:r>
              <a:rPr kumimoji="0" lang="kk-KZ" sz="2400" b="1" i="1"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Arial" charset="0"/>
                <a:ea typeface="+mn-ea"/>
                <a:cs typeface="+mn-cs"/>
              </a:rPr>
              <a:t>Гетерополярлы сорбенттер</a:t>
            </a:r>
            <a:endParaRPr kumimoji="0" lang="ru-RU" sz="2400" b="1" i="1"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Arial" charset="0"/>
              <a:ea typeface="+mn-ea"/>
              <a:cs typeface="+mn-cs"/>
            </a:endParaRPr>
          </a:p>
        </p:txBody>
      </p:sp>
    </p:spTree>
    <p:extLst>
      <p:ext uri="{BB962C8B-B14F-4D97-AF65-F5344CB8AC3E}">
        <p14:creationId xmlns:p14="http://schemas.microsoft.com/office/powerpoint/2010/main" val="2060191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15616" y="681732"/>
            <a:ext cx="7848872" cy="449353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sz="2200" b="1" i="1" u="sng" strike="noStrike" kern="1200" cap="none" spc="0" normalizeH="0" baseline="0" noProof="0" dirty="0">
                <a:ln w="1905"/>
                <a:solidFill>
                  <a:srgbClr val="FF0000"/>
                </a:solidFill>
                <a:effectLst>
                  <a:innerShdw blurRad="69850" dist="43180" dir="5400000">
                    <a:srgbClr val="000000">
                      <a:alpha val="65000"/>
                    </a:srgbClr>
                  </a:innerShdw>
                </a:effectLst>
                <a:uLnTx/>
                <a:uFillTx/>
                <a:latin typeface="Times New Roman" pitchFamily="18" charset="0"/>
                <a:ea typeface="+mn-ea"/>
                <a:cs typeface="Times New Roman" pitchFamily="18" charset="0"/>
              </a:rPr>
              <a:t>Органикалық сорбенттер</a:t>
            </a:r>
            <a:r>
              <a:rPr kumimoji="0" lang="kk-KZ" sz="2200" b="1" i="1" u="none" strike="noStrike" kern="1200" cap="none" spc="0" normalizeH="0" baseline="0" noProof="0" dirty="0">
                <a:ln w="1905"/>
                <a:solidFill>
                  <a:srgbClr val="FF0000"/>
                </a:soli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kk-KZ"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құрамында қышқылдық (</a:t>
            </a:r>
            <a:r>
              <a:rPr kumimoji="0" lang="en-US"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-SO3H, -COOH, -OH, -PO3H2) </a:t>
            </a:r>
            <a:r>
              <a:rPr kumimoji="0" lang="kk-KZ"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және негізідік </a:t>
            </a:r>
            <a:r>
              <a:rPr kumimoji="0" lang="en-US"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a:t>
            </a:r>
            <a:r>
              <a:rPr kumimoji="0" lang="kk-KZ"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a:t>
            </a:r>
            <a:r>
              <a:rPr kumimoji="0" lang="en-US"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N(CH3)3, -NH3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т.б</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топтары</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бар, полимеризация мен поликонденсация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өнімдерінің</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негізін</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құрайтын</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органикалық</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қосылыстар</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жатады</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Сорбенттерді</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микроэлементтер</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сорбциясында</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және</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матрицалық</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элементтердің</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жұтылуында</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кең</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қолданылады</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Кемшілігі</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өте</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көп</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мөлшердігі</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ерітіндімен</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жұмыс</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жүргізу</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ru-RU" sz="2200" b="1" i="0" u="none" strike="noStrike" kern="1200" cap="none" spc="0" normalizeH="0" baseline="0" noProof="0" dirty="0" err="1">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керек</a:t>
            </a:r>
            <a:r>
              <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kk-KZ" sz="2200" b="1" i="1" u="sng" strike="noStrike" kern="1200" cap="none" spc="0" normalizeH="0" baseline="0" noProof="0" dirty="0">
                <a:ln w="1905"/>
                <a:solidFill>
                  <a:srgbClr val="FF0000"/>
                </a:solidFill>
                <a:effectLst>
                  <a:innerShdw blurRad="69850" dist="43180" dir="5400000">
                    <a:srgbClr val="000000">
                      <a:alpha val="65000"/>
                    </a:srgbClr>
                  </a:innerShdw>
                </a:effectLst>
                <a:uLnTx/>
                <a:uFillTx/>
                <a:latin typeface="Times New Roman" pitchFamily="18" charset="0"/>
                <a:ea typeface="+mn-ea"/>
                <a:cs typeface="Times New Roman" pitchFamily="18" charset="0"/>
              </a:rPr>
              <a:t>Хелаттүзгіш сорбенттер</a:t>
            </a:r>
            <a:r>
              <a:rPr kumimoji="0" lang="kk-KZ" sz="2200" b="1" i="0" u="sng" strike="noStrike" kern="1200" cap="none" spc="0" normalizeH="0" baseline="0" noProof="0" dirty="0">
                <a:ln w="1905"/>
                <a:solidFill>
                  <a:srgbClr val="FF0000"/>
                </a:solidFill>
                <a:effectLst>
                  <a:innerShdw blurRad="69850" dist="43180" dir="5400000">
                    <a:srgbClr val="000000">
                      <a:alpha val="65000"/>
                    </a:srgbClr>
                  </a:innerShdw>
                </a:effectLst>
                <a:uLnTx/>
                <a:uFillTx/>
                <a:latin typeface="Times New Roman" pitchFamily="18" charset="0"/>
                <a:ea typeface="+mn-ea"/>
                <a:cs typeface="Times New Roman" pitchFamily="18" charset="0"/>
              </a:rPr>
              <a:t>.</a:t>
            </a:r>
            <a:r>
              <a:rPr kumimoji="0" lang="kk-KZ" sz="2200" b="1" i="0" u="none" strike="noStrike" kern="1200" cap="none" spc="0" normalizeH="0" baseline="0" noProof="0" dirty="0">
                <a:ln w="1905"/>
                <a:solidFill>
                  <a:srgbClr val="FF0000"/>
                </a:solidFill>
                <a:effectLst>
                  <a:innerShdw blurRad="69850" dist="43180" dir="5400000">
                    <a:srgbClr val="000000">
                      <a:alpha val="65000"/>
                    </a:srgbClr>
                  </a:innerShdw>
                </a:effectLst>
                <a:uLnTx/>
                <a:uFillTx/>
                <a:latin typeface="Times New Roman" pitchFamily="18" charset="0"/>
                <a:ea typeface="+mn-ea"/>
                <a:cs typeface="Times New Roman" pitchFamily="18" charset="0"/>
              </a:rPr>
              <a:t> </a:t>
            </a:r>
            <a:r>
              <a:rPr kumimoji="0" lang="kk-KZ"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Бұл топқа комплекс түзгіш қабілетімен қоса ионалмастыру қабілеті бар тігілген полимерлер жатады. Хелаттүзгіш сорбенттерді ерітінділерді, тазалауда қолданады.</a:t>
            </a:r>
            <a:endParaRPr kumimoji="0" lang="ru-RU" sz="2200" b="1" i="0" u="none" strike="noStrike" kern="1200" cap="none" spc="0" normalizeH="0" baseline="0" noProof="0" dirty="0">
              <a:ln w="1905"/>
              <a:gradFill>
                <a:gsLst>
                  <a:gs pos="0">
                    <a:srgbClr val="3B4F18">
                      <a:shade val="20000"/>
                      <a:satMod val="200000"/>
                    </a:srgbClr>
                  </a:gs>
                  <a:gs pos="78000">
                    <a:srgbClr val="3B4F18">
                      <a:tint val="90000"/>
                      <a:shade val="89000"/>
                      <a:satMod val="220000"/>
                    </a:srgbClr>
                  </a:gs>
                  <a:gs pos="100000">
                    <a:srgbClr val="3B4F18">
                      <a:tint val="12000"/>
                      <a:satMod val="255000"/>
                    </a:srgb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43E636A-1B74-4A14-8CCC-A4B101C1DB97}"/>
              </a:ext>
            </a:extLst>
          </p:cNvPr>
          <p:cNvPicPr>
            <a:picLocks noChangeAspect="1"/>
          </p:cNvPicPr>
          <p:nvPr/>
        </p:nvPicPr>
        <p:blipFill>
          <a:blip r:embed="rId2"/>
          <a:stretch>
            <a:fillRect/>
          </a:stretch>
        </p:blipFill>
        <p:spPr>
          <a:xfrm>
            <a:off x="755576" y="548680"/>
            <a:ext cx="7992888" cy="6120680"/>
          </a:xfrm>
          <a:prstGeom prst="rect">
            <a:avLst/>
          </a:prstGeom>
        </p:spPr>
      </p:pic>
    </p:spTree>
    <p:extLst>
      <p:ext uri="{BB962C8B-B14F-4D97-AF65-F5344CB8AC3E}">
        <p14:creationId xmlns:p14="http://schemas.microsoft.com/office/powerpoint/2010/main" val="3050931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DC51DC9-5AB0-440A-A175-C60B085C1B9B}"/>
              </a:ext>
            </a:extLst>
          </p:cNvPr>
          <p:cNvSpPr>
            <a:spLocks noGrp="1"/>
          </p:cNvSpPr>
          <p:nvPr>
            <p:ph idx="1"/>
          </p:nvPr>
        </p:nvSpPr>
        <p:spPr>
          <a:xfrm>
            <a:off x="457200" y="404664"/>
            <a:ext cx="8003232" cy="6069288"/>
          </a:xfrm>
        </p:spPr>
        <p:txBody>
          <a:bodyPr>
            <a:normAutofit/>
          </a:bodyPr>
          <a:lstStyle/>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Анықталатын компоненттердің анықталу сезгіштігі төмен болған жағдайда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концентрлеу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әдісі қолданылады. Концентрлеу дегеніміз – белгілі бір процесс арқылы макроқұрамдас заттың құрамындағы зерттелетін микроқұрамдастың концентрациясын немесе мөлшерін жинақтап бөліп алу сатысы. Концентрлеу кезінде құрамдастардың концентрациялары бір-бірінен белгілі мөлшерде ажыратылуы керек және де концентрлеу процесі зерттелетін құрамдас анықталатын жүйеде біртекті таралмаған жағдайда орындалады. Концентрлеу бөлу әдісінің бір сатысы, бұл процесс химиялық талдауда анықталатын құрамдастардың анықталу сезгіштігін арттырады.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kk-KZ" sz="2400" dirty="0">
                <a:effectLst/>
                <a:latin typeface="Times New Roman" panose="02020603050405020304" pitchFamily="18" charset="0"/>
                <a:ea typeface="Calibri" panose="020F0502020204030204" pitchFamily="34" charset="0"/>
              </a:rPr>
              <a:t>	Концентрлеудің екі түрі бар – абсолютті және салыстырмалы. </a:t>
            </a:r>
            <a:endParaRPr lang="ru-RU" dirty="0"/>
          </a:p>
        </p:txBody>
      </p:sp>
      <p:sp>
        <p:nvSpPr>
          <p:cNvPr id="4" name="Номер слайда 3">
            <a:extLst>
              <a:ext uri="{FF2B5EF4-FFF2-40B4-BE49-F238E27FC236}">
                <a16:creationId xmlns:a16="http://schemas.microsoft.com/office/drawing/2014/main" id="{11D05FA8-E3BA-48C9-B4C5-B5DD19FFE2B9}"/>
              </a:ext>
            </a:extLst>
          </p:cNvPr>
          <p:cNvSpPr>
            <a:spLocks noGrp="1"/>
          </p:cNvSpPr>
          <p:nvPr>
            <p:ph type="sldNum" sz="quarter" idx="12"/>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2862669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54FDC7B-4A56-48BA-A2C6-1E206DEA06F5}"/>
              </a:ext>
            </a:extLst>
          </p:cNvPr>
          <p:cNvSpPr>
            <a:spLocks noGrp="1"/>
          </p:cNvSpPr>
          <p:nvPr>
            <p:ph type="sldNum" sz="quarter" idx="12"/>
          </p:nvPr>
        </p:nvSpPr>
        <p:spPr/>
        <p:txBody>
          <a:bodyPr/>
          <a:lstStyle/>
          <a:p>
            <a:pPr>
              <a:defRPr/>
            </a:pPr>
            <a:fld id="{0F6B7B54-EC43-4102-8D8F-EA45901143C0}" type="slidenum">
              <a:rPr lang="ru-RU" smtClean="0"/>
              <a:pPr>
                <a:defRPr/>
              </a:pPr>
              <a:t>30</a:t>
            </a:fld>
            <a:endParaRPr lang="ru-RU"/>
          </a:p>
        </p:txBody>
      </p:sp>
      <p:pic>
        <p:nvPicPr>
          <p:cNvPr id="4" name="Рисунок 3">
            <a:extLst>
              <a:ext uri="{FF2B5EF4-FFF2-40B4-BE49-F238E27FC236}">
                <a16:creationId xmlns:a16="http://schemas.microsoft.com/office/drawing/2014/main" id="{7C0A06F5-213C-4E43-A810-B0407CCFC8D4}"/>
              </a:ext>
            </a:extLst>
          </p:cNvPr>
          <p:cNvPicPr>
            <a:picLocks noChangeAspect="1"/>
          </p:cNvPicPr>
          <p:nvPr/>
        </p:nvPicPr>
        <p:blipFill>
          <a:blip r:embed="rId2"/>
          <a:stretch>
            <a:fillRect/>
          </a:stretch>
        </p:blipFill>
        <p:spPr>
          <a:xfrm>
            <a:off x="827584" y="692696"/>
            <a:ext cx="8064896" cy="5976664"/>
          </a:xfrm>
          <a:prstGeom prst="rect">
            <a:avLst/>
          </a:prstGeom>
        </p:spPr>
      </p:pic>
    </p:spTree>
    <p:extLst>
      <p:ext uri="{BB962C8B-B14F-4D97-AF65-F5344CB8AC3E}">
        <p14:creationId xmlns:p14="http://schemas.microsoft.com/office/powerpoint/2010/main" val="664795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D4D25E5-4B13-45AB-85BD-20BC37802E22}"/>
              </a:ext>
            </a:extLst>
          </p:cNvPr>
          <p:cNvSpPr>
            <a:spLocks noGrp="1"/>
          </p:cNvSpPr>
          <p:nvPr>
            <p:ph idx="1"/>
          </p:nvPr>
        </p:nvSpPr>
        <p:spPr>
          <a:xfrm>
            <a:off x="457200" y="188640"/>
            <a:ext cx="7931224" cy="6285312"/>
          </a:xfrm>
        </p:spPr>
        <p:txBody>
          <a:bodyPr>
            <a:normAutofit fontScale="85000" lnSpcReduction="20000"/>
          </a:bodyPr>
          <a:lstStyle/>
          <a:p>
            <a:pPr marL="0" indent="0" algn="just">
              <a:lnSpc>
                <a:spcPct val="107000"/>
              </a:lnSpc>
              <a:spcAft>
                <a:spcPts val="800"/>
              </a:spcAft>
              <a:buNone/>
            </a:pPr>
            <a:r>
              <a:rPr lang="kk-KZ" sz="2400" b="1" i="1" dirty="0">
                <a:effectLst/>
                <a:latin typeface="Times New Roman" panose="02020603050405020304" pitchFamily="18" charset="0"/>
                <a:ea typeface="Calibri" panose="020F0502020204030204" pitchFamily="34" charset="0"/>
                <a:cs typeface="Times New Roman" panose="02020603050405020304" pitchFamily="18" charset="0"/>
              </a:rPr>
              <a:t>	Абсолютті</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концентрлеу барысында зерттелетін құрамдас массасы (көлемі) көп үлгіден массасы (көлемі) аз концентраттарға ауысады, яғни микроқұрамдастың концентрациясы бір жерге жинақталады. </a:t>
            </a:r>
            <a:r>
              <a:rPr lang="kk-KZ" sz="2400" b="1" i="1" dirty="0">
                <a:effectLst/>
                <a:latin typeface="Times New Roman" panose="02020603050405020304" pitchFamily="18" charset="0"/>
                <a:ea typeface="Calibri" panose="020F0502020204030204" pitchFamily="34" charset="0"/>
                <a:cs typeface="Times New Roman" panose="02020603050405020304" pitchFamily="18" charset="0"/>
              </a:rPr>
              <a:t>Салыстырмалы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концентрлеу талдауға қиындық туғызатын матрицаны ауыстыруға негізделген, бұл жағдайда зерттелетін микроқұрамдас пен кедергі жасайтын макроқұрамдастардың қатынасы артады, бастапқы мен соңғы үлгілердің массаларының қатынасы ескерілмейді.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Химиялық талдауда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жеке</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және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топтық</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концентрлеу қолданылады. Жеке концентрлеуде зерттелетін объектіден бір микроқұрамдас немесе сатылана бірнеше микроқұрамдастар бөлінеді, ал топтық концентрлеуде бір топ құрайтын бірнеше микроқұрамдастар бөлінеді. Концентрлеу үдерісін екі жолмен орындауға болады: матрицаны жою және микроқұрамдасты бөлу. Әдістің таңдалуы зерттелетін объектінің табиғатына және қолданылатын концентрлеу түріне байланысты. Топтық концентрлеуден кейін анықтау әдістері ретінде атомды-эмиссионды, рентгенфлуоресцентті, хроматграфтау, хроматты-масс-спекрометрия, ал жеке концентрлеуден кейін бірэлементті талдау әдістері – спектрфотометрлеу, атомды-абсорбциялы спектрметрлеу, флуориметрлеу және т.б қолданылады.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AA72477E-1EC5-478D-99A9-1359639B2A98}"/>
              </a:ext>
            </a:extLst>
          </p:cNvPr>
          <p:cNvSpPr>
            <a:spLocks noGrp="1"/>
          </p:cNvSpPr>
          <p:nvPr>
            <p:ph type="sldNum" sz="quarter" idx="12"/>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1582964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F44420E-9B4A-4569-AB47-BDFFED5676DA}"/>
              </a:ext>
            </a:extLst>
          </p:cNvPr>
          <p:cNvSpPr>
            <a:spLocks noGrp="1"/>
          </p:cNvSpPr>
          <p:nvPr>
            <p:ph idx="1"/>
          </p:nvPr>
        </p:nvSpPr>
        <p:spPr>
          <a:xfrm>
            <a:off x="457200" y="260648"/>
            <a:ext cx="8075240" cy="6213304"/>
          </a:xfrm>
        </p:spPr>
        <p:txBody>
          <a:bodyPr/>
          <a:lstStyle/>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Бөлу және концентрлеу әдістері теориялық жағынан да, орындалуы бойынша да ортақ қасиетке ие, айырмашылығы – қосылыстардың сұйық-сұйық, сұйық-қатты, сұйық-газ, қатты-газ фазалар арасында таралуында. Бұл кезде бір фазалы жүйе екі фазалыға ауысады (тұндыру, қосатұндыру, булану, дистилдеу, кристалдау және т.б.) немесе қосымша сұйық, қатты, газ фазалары  түзіледі (экстракция, сорбция, хроматография).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Бөлу және концентрлеу әдістерінің түрі көп және олар жыл сайын толықтырылуда.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45D7AAA-A1CE-4B91-93F0-CC77F02A4268}"/>
              </a:ext>
            </a:extLst>
          </p:cNvPr>
          <p:cNvSpPr>
            <a:spLocks noGrp="1"/>
          </p:cNvSpPr>
          <p:nvPr>
            <p:ph type="sldNum" sz="quarter" idx="12"/>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1109592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4FF672A4-8CF4-4E10-AC6F-E9EBA7169965}"/>
                  </a:ext>
                </a:extLst>
              </p:cNvPr>
              <p:cNvSpPr>
                <a:spLocks noGrp="1"/>
              </p:cNvSpPr>
              <p:nvPr>
                <p:ph idx="1"/>
              </p:nvPr>
            </p:nvSpPr>
            <p:spPr>
              <a:xfrm>
                <a:off x="457200" y="188640"/>
                <a:ext cx="8075240" cy="6285312"/>
              </a:xfrm>
            </p:spPr>
            <p:txBody>
              <a:bodyPr>
                <a:normAutofit fontScale="62500" lnSpcReduction="20000"/>
              </a:bodyPr>
              <a:lstStyle/>
              <a:p>
                <a:pPr marL="0"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900" b="1" dirty="0">
                    <a:effectLst/>
                    <a:latin typeface="Times New Roman" panose="02020603050405020304" pitchFamily="18" charset="0"/>
                    <a:ea typeface="Calibri" panose="020F0502020204030204" pitchFamily="34" charset="0"/>
                    <a:cs typeface="Times New Roman" panose="02020603050405020304" pitchFamily="18" charset="0"/>
                  </a:rPr>
                  <a:t>Бөлу және концентрлеудің сандық сипаттамалары. </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Көптеген бөлу әдістерінің түрлері заттардың екі фаза арасындағы таралуына негізделген. Мысалы, А заты үшін тепе-теңдік: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900" i="1">
                              <a:effectLst/>
                              <a:latin typeface="Cambria Math" panose="02040503050406030204" pitchFamily="18" charset="0"/>
                              <a:ea typeface="Calibri" panose="020F0502020204030204" pitchFamily="34" charset="0"/>
                              <a:cs typeface="Times New Roman" panose="02020603050405020304" pitchFamily="18" charset="0"/>
                            </a:rPr>
                            <m:t>А</m:t>
                          </m:r>
                        </m:e>
                        <m:sub>
                          <m:r>
                            <a:rPr lang="kk-KZ" sz="29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kk-KZ" sz="29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900" i="1">
                              <a:effectLst/>
                              <a:latin typeface="Cambria Math" panose="02040503050406030204" pitchFamily="18" charset="0"/>
                              <a:ea typeface="Calibri" panose="020F0502020204030204" pitchFamily="34" charset="0"/>
                              <a:cs typeface="Times New Roman" panose="02020603050405020304" pitchFamily="18" charset="0"/>
                            </a:rPr>
                            <m:t>А</m:t>
                          </m:r>
                        </m:e>
                        <m:sub>
                          <m:r>
                            <a:rPr lang="kk-KZ" sz="2900" i="1">
                              <a:effectLst/>
                              <a:latin typeface="Cambria Math" panose="02040503050406030204" pitchFamily="18" charset="0"/>
                              <a:ea typeface="Calibri" panose="020F0502020204030204" pitchFamily="34" charset="0"/>
                              <a:cs typeface="Times New Roman" panose="02020603050405020304" pitchFamily="18" charset="0"/>
                            </a:rPr>
                            <m:t>2</m:t>
                          </m:r>
                        </m:sub>
                      </m:sSub>
                    </m:oMath>
                  </m:oMathPara>
                </a14:m>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А затының 2-ші және 1-ші фазалардағы жалпы концентрацияларының қатынасы </a:t>
                </a:r>
                <a:r>
                  <a:rPr lang="kk-KZ" sz="2900" i="1" dirty="0">
                    <a:effectLst/>
                    <a:latin typeface="Times New Roman" panose="02020603050405020304" pitchFamily="18" charset="0"/>
                    <a:ea typeface="Calibri" panose="020F0502020204030204" pitchFamily="34" charset="0"/>
                    <a:cs typeface="Times New Roman" panose="02020603050405020304" pitchFamily="18" charset="0"/>
                  </a:rPr>
                  <a:t>таралу коэффициенті D</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деп аталады.</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14:m>
                  <m:oMathPara xmlns:m="http://schemas.openxmlformats.org/officeDocument/2006/math">
                    <m:oMathParaPr>
                      <m:jc m:val="centerGroup"/>
                    </m:oMathParaPr>
                    <m:oMath xmlns:m="http://schemas.openxmlformats.org/officeDocument/2006/math">
                      <m:r>
                        <a:rPr lang="kk-KZ" sz="2900" i="1">
                          <a:effectLst/>
                          <a:latin typeface="Cambria Math" panose="02040503050406030204" pitchFamily="18" charset="0"/>
                          <a:ea typeface="Calibri" panose="020F0502020204030204" pitchFamily="34" charset="0"/>
                          <a:cs typeface="Times New Roman" panose="02020603050405020304" pitchFamily="18" charset="0"/>
                        </a:rPr>
                        <m:t>𝐷</m:t>
                      </m:r>
                      <m:r>
                        <a:rPr lang="kk-KZ" sz="2900">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900">
                                  <a:effectLst/>
                                  <a:latin typeface="Cambria Math" panose="02040503050406030204" pitchFamily="18" charset="0"/>
                                  <a:ea typeface="Calibri" panose="020F0502020204030204" pitchFamily="34" charset="0"/>
                                  <a:cs typeface="Times New Roman" panose="02020603050405020304" pitchFamily="18" charset="0"/>
                                </a:rPr>
                                <m:t>С</m:t>
                              </m:r>
                            </m:e>
                            <m:sub>
                              <m:r>
                                <a:rPr lang="kk-KZ" sz="2900">
                                  <a:effectLst/>
                                  <a:latin typeface="Cambria Math" panose="02040503050406030204" pitchFamily="18" charset="0"/>
                                  <a:ea typeface="Calibri" panose="020F0502020204030204" pitchFamily="34" charset="0"/>
                                  <a:cs typeface="Times New Roman" panose="02020603050405020304" pitchFamily="18" charset="0"/>
                                </a:rPr>
                                <m:t>2</m:t>
                              </m:r>
                            </m:sub>
                          </m:sSub>
                        </m:num>
                        <m:den>
                          <m:sSub>
                            <m:sSub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900" i="1">
                                  <a:effectLst/>
                                  <a:latin typeface="Cambria Math" panose="02040503050406030204" pitchFamily="18" charset="0"/>
                                  <a:ea typeface="Calibri" panose="020F0502020204030204" pitchFamily="34" charset="0"/>
                                  <a:cs typeface="Times New Roman" panose="02020603050405020304" pitchFamily="18" charset="0"/>
                                </a:rPr>
                                <m:t>С</m:t>
                              </m:r>
                            </m:e>
                            <m:sub>
                              <m:r>
                                <a:rPr lang="kk-KZ" sz="2900" i="1">
                                  <a:effectLst/>
                                  <a:latin typeface="Cambria Math" panose="02040503050406030204" pitchFamily="18" charset="0"/>
                                  <a:ea typeface="Calibri" panose="020F0502020204030204" pitchFamily="34" charset="0"/>
                                  <a:cs typeface="Times New Roman" panose="02020603050405020304" pitchFamily="18" charset="0"/>
                                </a:rPr>
                                <m:t>1</m:t>
                              </m:r>
                            </m:sub>
                          </m:sSub>
                        </m:den>
                      </m:f>
                    </m:oMath>
                  </m:oMathPara>
                </a14:m>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мұндағы, С</a:t>
                </a:r>
                <a:r>
                  <a:rPr lang="ru-RU" sz="2900" baseline="-25000" dirty="0">
                    <a:effectLst/>
                    <a:latin typeface="Times New Roman" panose="02020603050405020304" pitchFamily="18" charset="0"/>
                    <a:ea typeface="Calibri" panose="020F0502020204030204" pitchFamily="34" charset="0"/>
                    <a:cs typeface="Times New Roman" panose="02020603050405020304" pitchFamily="18" charset="0"/>
                  </a:rPr>
                  <a:t>1</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900" dirty="0">
                    <a:effectLst/>
                    <a:latin typeface="Times New Roman" panose="02020603050405020304" pitchFamily="18" charset="0"/>
                    <a:ea typeface="Calibri" panose="020F0502020204030204" pitchFamily="34" charset="0"/>
                    <a:cs typeface="Times New Roman" panose="02020603050405020304" pitchFamily="18" charset="0"/>
                  </a:rPr>
                  <a:t>C</a:t>
                </a:r>
                <a:r>
                  <a:rPr lang="ru-RU" sz="2900" baseline="-25000" dirty="0">
                    <a:effectLst/>
                    <a:latin typeface="Times New Roman" panose="02020603050405020304" pitchFamily="18" charset="0"/>
                    <a:ea typeface="Calibri" panose="020F0502020204030204" pitchFamily="34" charset="0"/>
                    <a:cs typeface="Times New Roman" panose="02020603050405020304" pitchFamily="18" charset="0"/>
                  </a:rPr>
                  <a:t>2 </a:t>
                </a:r>
                <a:r>
                  <a:rPr lang="ru-RU" sz="2900" dirty="0">
                    <a:effectLst/>
                    <a:latin typeface="Times New Roman" panose="02020603050405020304" pitchFamily="18" charset="0"/>
                    <a:ea typeface="Calibri" panose="020F0502020204030204" pitchFamily="34" charset="0"/>
                    <a:cs typeface="Times New Roman" panose="02020603050405020304" pitchFamily="18" charset="0"/>
                  </a:rPr>
                  <a:t>- 1-</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ші және </a:t>
                </a:r>
                <a:r>
                  <a:rPr lang="ru-RU" sz="29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ші фазаларға сәйкес А затының жалпы концентрациясы, моль/л.</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Заттардың абсолютті толық бөлінуі мүмкін емес, сол себепті теориялық тұрғыдан түсіндіру қиындық туғызады. А затының бір фазадан екінші фазаға тиімді бөлінуін </a:t>
                </a:r>
                <a:r>
                  <a:rPr lang="kk-KZ" sz="2900" i="1" dirty="0">
                    <a:effectLst/>
                    <a:latin typeface="Times New Roman" panose="02020603050405020304" pitchFamily="18" charset="0"/>
                    <a:ea typeface="Calibri" panose="020F0502020204030204" pitchFamily="34" charset="0"/>
                    <a:cs typeface="Times New Roman" panose="02020603050405020304" pitchFamily="18" charset="0"/>
                  </a:rPr>
                  <a:t>бөліну дәрежесімен </a:t>
                </a:r>
                <a14:m>
                  <m:oMath xmlns:m="http://schemas.openxmlformats.org/officeDocument/2006/math">
                    <m:r>
                      <a:rPr lang="kk-KZ" sz="2900" i="1">
                        <a:effectLst/>
                        <a:latin typeface="Cambria Math" panose="02040503050406030204" pitchFamily="18" charset="0"/>
                        <a:ea typeface="Calibri" panose="020F0502020204030204" pitchFamily="34" charset="0"/>
                        <a:cs typeface="Times New Roman" panose="02020603050405020304" pitchFamily="18" charset="0"/>
                      </a:rPr>
                      <m:t>𝑅</m:t>
                    </m:r>
                  </m:oMath>
                </a14:m>
                <a:r>
                  <a:rPr lang="kk-KZ" sz="2900" i="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сипаттай аламыз:</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14:m>
                  <m:oMath xmlns:m="http://schemas.openxmlformats.org/officeDocument/2006/math">
                    <m:r>
                      <a:rPr lang="kk-KZ" sz="2900" i="1">
                        <a:effectLst/>
                        <a:latin typeface="Cambria Math" panose="02040503050406030204" pitchFamily="18" charset="0"/>
                        <a:ea typeface="Calibri" panose="020F0502020204030204" pitchFamily="34" charset="0"/>
                        <a:cs typeface="Times New Roman" panose="02020603050405020304" pitchFamily="18" charset="0"/>
                      </a:rPr>
                      <m:t>𝑅</m:t>
                    </m:r>
                    <m:r>
                      <a:rPr lang="kk-KZ" sz="2900">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kk-KZ" sz="2900">
                            <a:effectLst/>
                            <a:latin typeface="Cambria Math" panose="02040503050406030204" pitchFamily="18" charset="0"/>
                            <a:ea typeface="Calibri" panose="020F0502020204030204" pitchFamily="34" charset="0"/>
                            <a:cs typeface="Times New Roman" panose="02020603050405020304" pitchFamily="18" charset="0"/>
                          </a:rPr>
                          <m:t>Q</m:t>
                        </m:r>
                      </m:num>
                      <m:den>
                        <m:sSub>
                          <m:sSub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900" i="1">
                                <a:effectLst/>
                                <a:latin typeface="Cambria Math" panose="02040503050406030204" pitchFamily="18" charset="0"/>
                                <a:ea typeface="Calibri" panose="020F0502020204030204" pitchFamily="34" charset="0"/>
                                <a:cs typeface="Times New Roman" panose="02020603050405020304" pitchFamily="18" charset="0"/>
                              </a:rPr>
                              <m:t>𝑄</m:t>
                            </m:r>
                          </m:e>
                          <m:sub>
                            <m:r>
                              <a:rPr lang="kk-KZ" sz="2900" i="1">
                                <a:effectLst/>
                                <a:latin typeface="Cambria Math" panose="02040503050406030204" pitchFamily="18" charset="0"/>
                                <a:ea typeface="Calibri" panose="020F0502020204030204" pitchFamily="34" charset="0"/>
                                <a:cs typeface="Times New Roman" panose="02020603050405020304" pitchFamily="18" charset="0"/>
                              </a:rPr>
                              <m:t>2</m:t>
                            </m:r>
                          </m:sub>
                        </m:sSub>
                        <m:r>
                          <a:rPr lang="kk-KZ" sz="290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900" i="1">
                                <a:effectLst/>
                                <a:latin typeface="Cambria Math" panose="02040503050406030204" pitchFamily="18" charset="0"/>
                                <a:ea typeface="Calibri" panose="020F0502020204030204" pitchFamily="34" charset="0"/>
                                <a:cs typeface="Times New Roman" panose="02020603050405020304" pitchFamily="18" charset="0"/>
                              </a:rPr>
                              <m:t>𝑄</m:t>
                            </m:r>
                          </m:e>
                          <m:sub>
                            <m:r>
                              <a:rPr lang="kk-KZ" sz="2900" i="1">
                                <a:effectLst/>
                                <a:latin typeface="Cambria Math" panose="02040503050406030204" pitchFamily="18" charset="0"/>
                                <a:ea typeface="Calibri" panose="020F0502020204030204" pitchFamily="34" charset="0"/>
                                <a:cs typeface="Times New Roman" panose="02020603050405020304" pitchFamily="18" charset="0"/>
                              </a:rPr>
                              <m:t>1</m:t>
                            </m:r>
                          </m:sub>
                        </m:sSub>
                      </m:den>
                    </m:f>
                  </m:oMath>
                </a14:m>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∙100%</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мұндағы, </a:t>
                </a:r>
                <a14:m>
                  <m:oMath xmlns:m="http://schemas.openxmlformats.org/officeDocument/2006/math">
                    <m:sSub>
                      <m:sSub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900" i="1">
                            <a:effectLst/>
                            <a:latin typeface="Cambria Math" panose="02040503050406030204" pitchFamily="18" charset="0"/>
                            <a:ea typeface="Calibri" panose="020F0502020204030204" pitchFamily="34" charset="0"/>
                            <a:cs typeface="Times New Roman" panose="02020603050405020304" pitchFamily="18" charset="0"/>
                          </a:rPr>
                          <m:t>𝑄</m:t>
                        </m:r>
                      </m:e>
                      <m:sub>
                        <m:r>
                          <a:rPr lang="kk-KZ" sz="29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kk-KZ" sz="29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900" i="1">
                            <a:effectLst/>
                            <a:latin typeface="Cambria Math" panose="02040503050406030204" pitchFamily="18" charset="0"/>
                            <a:ea typeface="Calibri" panose="020F0502020204030204" pitchFamily="34" charset="0"/>
                            <a:cs typeface="Times New Roman" panose="02020603050405020304" pitchFamily="18" charset="0"/>
                          </a:rPr>
                          <m:t>𝑄</m:t>
                        </m:r>
                      </m:e>
                      <m:sub>
                        <m:r>
                          <a:rPr lang="kk-KZ" sz="2900" i="1">
                            <a:effectLst/>
                            <a:latin typeface="Cambria Math" panose="02040503050406030204" pitchFamily="18" charset="0"/>
                            <a:ea typeface="Calibri" panose="020F0502020204030204" pitchFamily="34" charset="0"/>
                            <a:cs typeface="Times New Roman" panose="02020603050405020304" pitchFamily="18" charset="0"/>
                          </a:rPr>
                          <m:t>2</m:t>
                        </m:r>
                      </m:sub>
                    </m:sSub>
                  </m:oMath>
                </a14:m>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бірінші және екінші фазаларға сәйкес А затының мөлшері, моль.</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Компоненттің толық бөлінуі үшін </a:t>
                </a:r>
                <a14:m>
                  <m:oMath xmlns:m="http://schemas.openxmlformats.org/officeDocument/2006/math">
                    <m:r>
                      <a:rPr lang="kk-KZ" sz="2900" i="1">
                        <a:effectLst/>
                        <a:latin typeface="Cambria Math" panose="02040503050406030204" pitchFamily="18" charset="0"/>
                        <a:ea typeface="Calibri" panose="020F0502020204030204" pitchFamily="34" charset="0"/>
                        <a:cs typeface="Times New Roman" panose="02020603050405020304" pitchFamily="18" charset="0"/>
                      </a:rPr>
                      <m:t>𝑅</m:t>
                    </m:r>
                  </m:oMath>
                </a14:m>
                <a:r>
                  <a:rPr lang="kk-KZ" sz="2900" dirty="0">
                    <a:effectLst/>
                    <a:latin typeface="Times New Roman" panose="02020603050405020304" pitchFamily="18" charset="0"/>
                    <a:ea typeface="Times New Roman" panose="02020603050405020304" pitchFamily="18" charset="0"/>
                    <a:cs typeface="Times New Roman" panose="02020603050405020304" pitchFamily="18" charset="0"/>
                  </a:rPr>
                  <a:t> мәні 100</a:t>
                </a:r>
                <a14:m>
                  <m:oMath xmlns:m="http://schemas.openxmlformats.org/officeDocument/2006/math">
                    <m:r>
                      <a:rPr lang="kk-KZ" sz="29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kk-KZ" sz="2900" dirty="0">
                    <a:effectLst/>
                    <a:latin typeface="Times New Roman" panose="02020603050405020304" pitchFamily="18" charset="0"/>
                    <a:ea typeface="Times New Roman" panose="02020603050405020304" pitchFamily="18" charset="0"/>
                    <a:cs typeface="Times New Roman" panose="02020603050405020304" pitchFamily="18" charset="0"/>
                  </a:rPr>
                  <a:t>-ға жақын болуы шарт.</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4FF672A4-8CF4-4E10-AC6F-E9EBA7169965}"/>
                  </a:ext>
                </a:extLst>
              </p:cNvPr>
              <p:cNvSpPr>
                <a:spLocks noGrp="1" noRot="1" noChangeAspect="1" noMove="1" noResize="1" noEditPoints="1" noAdjustHandles="1" noChangeArrowheads="1" noChangeShapeType="1" noTextEdit="1"/>
              </p:cNvSpPr>
              <p:nvPr>
                <p:ph sz="quarter" idx="1"/>
              </p:nvPr>
            </p:nvSpPr>
            <p:spPr>
              <a:xfrm>
                <a:off x="457200" y="188640"/>
                <a:ext cx="8075240" cy="6285312"/>
              </a:xfrm>
              <a:blipFill>
                <a:blip r:embed="rId2"/>
                <a:stretch>
                  <a:fillRect l="-604" t="-1164" r="-604"/>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4ADACDAD-B603-474C-934B-B97105D13F91}"/>
              </a:ext>
            </a:extLst>
          </p:cNvPr>
          <p:cNvSpPr>
            <a:spLocks noGrp="1"/>
          </p:cNvSpPr>
          <p:nvPr>
            <p:ph type="sldNum" sz="quarter" idx="12"/>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1999435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92F77B60-D317-4A5D-A07A-F98A6B9FA0DE}"/>
                  </a:ext>
                </a:extLst>
              </p:cNvPr>
              <p:cNvSpPr>
                <a:spLocks noGrp="1"/>
              </p:cNvSpPr>
              <p:nvPr>
                <p:ph idx="1"/>
              </p:nvPr>
            </p:nvSpPr>
            <p:spPr>
              <a:xfrm>
                <a:off x="457200" y="188640"/>
                <a:ext cx="8003232" cy="6285312"/>
              </a:xfrm>
            </p:spPr>
            <p:txBody>
              <a:bodyPr>
                <a:normAutofit fontScale="70000" lnSpcReduction="20000"/>
              </a:bodyPr>
              <a:lstStyle/>
              <a:p>
                <a:pPr marL="0"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А және В заттары үшін бөлінудің сандық сипаттамасы </a:t>
                </a:r>
                <a:r>
                  <a:rPr lang="kk-KZ" sz="2400" i="1" dirty="0">
                    <a:effectLst/>
                    <a:latin typeface="Times New Roman" panose="02020603050405020304" pitchFamily="18" charset="0"/>
                    <a:ea typeface="Times New Roman" panose="02020603050405020304" pitchFamily="18" charset="0"/>
                    <a:cs typeface="Times New Roman" panose="02020603050405020304" pitchFamily="18" charset="0"/>
                  </a:rPr>
                  <a:t>бөлу коэффициентімен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α</a:t>
                </a:r>
                <a:r>
                  <a:rPr lang="kk-KZ" sz="2400" i="1" baseline="-25000" dirty="0">
                    <a:effectLst/>
                    <a:latin typeface="Times New Roman" panose="02020603050405020304" pitchFamily="18" charset="0"/>
                    <a:ea typeface="Calibri" panose="020F0502020204030204" pitchFamily="34" charset="0"/>
                    <a:cs typeface="Times New Roman" panose="02020603050405020304" pitchFamily="18" charset="0"/>
                  </a:rPr>
                  <a:t>A/B </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анықталады: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α</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A/B</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=D</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A</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/D</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B</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мұндағы,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D</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A</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D</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B</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 берілген фазадағы А және В заттарының таралу коэффициенттері.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Егер А затының 99%-ы екінші фаза құрамына өтіп, ал кедергі келтіретін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В затының </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99%-ы бірінші фаза құрамында қалып қалса, онда тәжірибе жүзінде екі зат бір-бірінен сандық бөлінді деп есептейміз.</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Концентрлеу тиімділігін бағалау үшін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концентрлеу коэффициенті S</a:t>
                </a:r>
                <a:r>
                  <a:rPr lang="kk-KZ" sz="2400" i="1" baseline="-25000" dirty="0">
                    <a:effectLst/>
                    <a:latin typeface="Times New Roman" panose="02020603050405020304" pitchFamily="18" charset="0"/>
                    <a:ea typeface="Calibri" panose="020F0502020204030204" pitchFamily="34" charset="0"/>
                    <a:cs typeface="Times New Roman" panose="02020603050405020304" pitchFamily="18" charset="0"/>
                  </a:rPr>
                  <a:t>k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пайдаланылады: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S</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k</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𝑞</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𝑘</m:t>
                                </m:r>
                              </m:sub>
                            </m:sSub>
                          </m:num>
                          <m:den>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𝑄</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𝑘</m:t>
                                </m:r>
                              </m:sub>
                            </m:sSub>
                          </m:den>
                        </m:f>
                      </m:num>
                      <m:den>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𝑞</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𝜑</m:t>
                                </m:r>
                              </m:sub>
                            </m:sSub>
                          </m:num>
                          <m:den>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𝑄</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𝜑</m:t>
                                </m:r>
                              </m:sub>
                            </m:sSub>
                          </m:den>
                        </m:f>
                      </m:den>
                    </m:f>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мұндағы, q</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q</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ү </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концентраттағы және үлгідегі микроқұрамдастарының мөлшері, моль; Q</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Q</a:t>
                </a:r>
                <a:r>
                  <a:rPr lang="kk-KZ"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Ү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концентраттағы және үлгідегі макро</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құрамдастарының</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мөлшері, моль.</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Концентрлеу коэффициенті концентраттағы микро- және макро</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құрамдастарының</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мөлшерінің қатынасының бастапқы үлгімен салыстырғанда қаншалықты өзгергендігін сипаттайды.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92F77B60-D317-4A5D-A07A-F98A6B9FA0DE}"/>
                  </a:ext>
                </a:extLst>
              </p:cNvPr>
              <p:cNvSpPr>
                <a:spLocks noGrp="1" noRot="1" noChangeAspect="1" noMove="1" noResize="1" noEditPoints="1" noAdjustHandles="1" noChangeArrowheads="1" noChangeShapeType="1" noTextEdit="1"/>
              </p:cNvSpPr>
              <p:nvPr>
                <p:ph idx="1"/>
              </p:nvPr>
            </p:nvSpPr>
            <p:spPr>
              <a:xfrm>
                <a:off x="457200" y="188640"/>
                <a:ext cx="8003232" cy="6285312"/>
              </a:xfrm>
              <a:blipFill>
                <a:blip r:embed="rId2"/>
                <a:stretch>
                  <a:fillRect l="-457" t="-776" r="-457"/>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6FF3957A-3094-4CF3-89A2-28D1B79B1DD6}"/>
              </a:ext>
            </a:extLst>
          </p:cNvPr>
          <p:cNvSpPr>
            <a:spLocks noGrp="1"/>
          </p:cNvSpPr>
          <p:nvPr>
            <p:ph type="sldNum" sz="quarter" idx="12"/>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1723377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06.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ctrTitle"/>
          </p:nvPr>
        </p:nvSpPr>
        <p:spPr>
          <a:xfrm>
            <a:off x="899592" y="2924944"/>
            <a:ext cx="8244408" cy="1899642"/>
          </a:xfrm>
        </p:spPr>
        <p:txBody>
          <a:bodyPr>
            <a:noAutofit/>
          </a:bodyPr>
          <a:lstStyle/>
          <a:p>
            <a:pPr algn="ctr"/>
            <a:r>
              <a:rPr lang="kk-KZ" sz="4400" b="1" dirty="0">
                <a:solidFill>
                  <a:schemeClr val="bg1"/>
                </a:solidFill>
                <a:latin typeface="Times New Roman" pitchFamily="18" charset="0"/>
                <a:cs typeface="Times New Roman" pitchFamily="18" charset="0"/>
              </a:rPr>
              <a:t>Бөлу және концентрлеу әдісінің бірі - экстракция әдісі. </a:t>
            </a:r>
            <a:br>
              <a:rPr lang="kk-KZ" sz="4400" b="1" dirty="0">
                <a:solidFill>
                  <a:schemeClr val="bg1"/>
                </a:solidFill>
                <a:latin typeface="Times New Roman" pitchFamily="18" charset="0"/>
                <a:cs typeface="Times New Roman" pitchFamily="18" charset="0"/>
              </a:rPr>
            </a:br>
            <a:endParaRPr lang="ru-RU" sz="4400" b="1" dirty="0">
              <a:solidFill>
                <a:schemeClr val="bg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3" descr="himiya-4.jpg"/>
          <p:cNvPicPr>
            <a:picLocks noChangeAspect="1"/>
          </p:cNvPicPr>
          <p:nvPr/>
        </p:nvPicPr>
        <p:blipFill>
          <a:blip r:embed="rId2" cstate="print"/>
          <a:stretch>
            <a:fillRect/>
          </a:stretch>
        </p:blipFill>
        <p:spPr>
          <a:xfrm>
            <a:off x="0" y="0"/>
            <a:ext cx="9144000" cy="6858000"/>
          </a:xfrm>
          <a:prstGeom prst="rect">
            <a:avLst/>
          </a:prstGeom>
        </p:spPr>
      </p:pic>
      <p:sp>
        <p:nvSpPr>
          <p:cNvPr id="7" name="TextBox 6"/>
          <p:cNvSpPr txBox="1"/>
          <p:nvPr/>
        </p:nvSpPr>
        <p:spPr>
          <a:xfrm>
            <a:off x="395536" y="2132856"/>
            <a:ext cx="6192688" cy="550920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k-KZ" sz="2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Экстракция процесі </a:t>
            </a:r>
            <a:r>
              <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зерттелетін компоненттің бір – бірінде араласпайтын екі фазада таралуы. Экстракция матрицаның құрамынан микробөлшектерді анықтау үшін немесе тікелей зерттелетін компонентті бөлу үшін қолданылады. Бөлу үшін реагенттің барлық түрі пайданылады.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k-KZ"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Экстракция кезінде бірнеше процестер қатар жүреді:</a:t>
            </a:r>
          </a:p>
          <a:p>
            <a:pPr marL="0" marR="0" lvl="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kk-KZ"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экстракцияланатын қосылыстың түзілуі</a:t>
            </a:r>
            <a:r>
              <a:rPr kumimoji="0" lang="ru-RU"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kk-KZ"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экстракцияланатын қосылыстардың фазалар арасында таралуы;</a:t>
            </a:r>
          </a:p>
          <a:p>
            <a:pPr marL="0" marR="0" lvl="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kk-KZ"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органикалық фазада жүретін реакциялар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k-KZ"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диссосация, ассосация, полимеризация)</a:t>
            </a:r>
            <a:r>
              <a:rPr kumimoji="0" lang="kk-KZ" sz="2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kk-KZ"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2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pic>
        <p:nvPicPr>
          <p:cNvPr id="4" name="Picture 2" descr="C:\Users\user\Downloads\экстракция-Br2-CCl4-2.gif"/>
          <p:cNvPicPr>
            <a:picLocks noChangeAspect="1" noChangeArrowheads="1"/>
          </p:cNvPicPr>
          <p:nvPr/>
        </p:nvPicPr>
        <p:blipFill>
          <a:blip r:embed="rId3" cstate="print"/>
          <a:srcRect/>
          <a:stretch>
            <a:fillRect/>
          </a:stretch>
        </p:blipFill>
        <p:spPr bwMode="auto">
          <a:xfrm>
            <a:off x="7812360" y="3444356"/>
            <a:ext cx="936104" cy="3109106"/>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9437</TotalTime>
  <Words>1923</Words>
  <Application>Microsoft Office PowerPoint</Application>
  <PresentationFormat>Экран (4:3)</PresentationFormat>
  <Paragraphs>140</Paragraphs>
  <Slides>30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30</vt:i4>
      </vt:variant>
    </vt:vector>
  </HeadingPairs>
  <TitlesOfParts>
    <vt:vector size="38" baseType="lpstr">
      <vt:lpstr>Arial</vt:lpstr>
      <vt:lpstr>Calibri</vt:lpstr>
      <vt:lpstr>Calibri Light</vt:lpstr>
      <vt:lpstr>Cambria Math</vt:lpstr>
      <vt:lpstr>Georgia</vt:lpstr>
      <vt:lpstr>Times New Roman</vt:lpstr>
      <vt:lpstr>Wingdings</vt:lpstr>
      <vt:lpstr>Тема Office</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Бөлу және концентрлеу әдісінің бірі - экстракция әдісі.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Сорбциялық процес үш жағдайда жүреді:   </vt:lpstr>
      <vt:lpstr>Презентация PowerPoint</vt:lpstr>
      <vt:lpstr>Презентация PowerPoint</vt:lpstr>
      <vt:lpstr>Адсорбция</vt:lpstr>
      <vt:lpstr>Адсорбция</vt:lpstr>
      <vt:lpstr>Хемосорбция (химиялық сорбция)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317</cp:revision>
  <dcterms:created xsi:type="dcterms:W3CDTF">2012-02-27T19:01:21Z</dcterms:created>
  <dcterms:modified xsi:type="dcterms:W3CDTF">2021-04-07T04:54:40Z</dcterms:modified>
</cp:coreProperties>
</file>